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99"/>
    <a:srgbClr val="CCFF99"/>
    <a:srgbClr val="CCECFF"/>
    <a:srgbClr val="FFCCFF"/>
    <a:srgbClr val="A6A6A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08" y="-81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3DEB60-3DE2-4F6C-9834-8C79F03A3755}" type="doc">
      <dgm:prSet loTypeId="urn:microsoft.com/office/officeart/2005/8/layout/balance1" loCatId="relationship" qsTypeId="urn:microsoft.com/office/officeart/2005/8/quickstyle/simple1#1" qsCatId="simple" csTypeId="urn:microsoft.com/office/officeart/2005/8/colors/accent1_2#1" csCatId="accent1" phldr="1"/>
      <dgm:spPr/>
      <dgm:t>
        <a:bodyPr/>
        <a:lstStyle/>
        <a:p>
          <a:endParaRPr lang="it-IT"/>
        </a:p>
      </dgm:t>
    </dgm:pt>
    <dgm:pt modelId="{BAA4CEFC-E95B-42CB-BE5B-6890F8B8AC2F}">
      <dgm:prSet phldrT="[Testo]"/>
      <dgm:spPr/>
      <dgm:t>
        <a:bodyPr/>
        <a:lstStyle/>
        <a:p>
          <a:r>
            <a:rPr lang="it-IT" dirty="0"/>
            <a:t>Maggiori possibilità operative</a:t>
          </a:r>
        </a:p>
      </dgm:t>
    </dgm:pt>
    <dgm:pt modelId="{4B27BDA2-5480-475E-802A-8EE38E1F5773}" type="parTrans" cxnId="{B44E5BC0-0218-480F-B4AF-39B5063A28F6}">
      <dgm:prSet/>
      <dgm:spPr/>
      <dgm:t>
        <a:bodyPr/>
        <a:lstStyle/>
        <a:p>
          <a:endParaRPr lang="it-IT"/>
        </a:p>
      </dgm:t>
    </dgm:pt>
    <dgm:pt modelId="{33E32E34-1313-4F01-9895-044803FD9DA3}" type="sibTrans" cxnId="{B44E5BC0-0218-480F-B4AF-39B5063A28F6}">
      <dgm:prSet/>
      <dgm:spPr/>
      <dgm:t>
        <a:bodyPr/>
        <a:lstStyle/>
        <a:p>
          <a:endParaRPr lang="it-IT"/>
        </a:p>
      </dgm:t>
    </dgm:pt>
    <dgm:pt modelId="{A14B1E41-6ECE-43DA-9FE5-89D5FEBA88B6}">
      <dgm:prSet phldrT="[Testo]"/>
      <dgm:spPr/>
      <dgm:t>
        <a:bodyPr/>
        <a:lstStyle/>
        <a:p>
          <a:r>
            <a:rPr lang="it-IT" dirty="0"/>
            <a:t>Responsabilità limitata</a:t>
          </a:r>
        </a:p>
      </dgm:t>
    </dgm:pt>
    <dgm:pt modelId="{EC48B9CD-9FA8-41D8-8A53-E39C4C98FA3A}" type="parTrans" cxnId="{F1FE71FC-989B-47B2-A85D-715C242C48B2}">
      <dgm:prSet/>
      <dgm:spPr/>
      <dgm:t>
        <a:bodyPr/>
        <a:lstStyle/>
        <a:p>
          <a:endParaRPr lang="it-IT"/>
        </a:p>
      </dgm:t>
    </dgm:pt>
    <dgm:pt modelId="{A44B3462-283E-4661-BF25-FE630678726E}" type="sibTrans" cxnId="{F1FE71FC-989B-47B2-A85D-715C242C48B2}">
      <dgm:prSet/>
      <dgm:spPr/>
      <dgm:t>
        <a:bodyPr/>
        <a:lstStyle/>
        <a:p>
          <a:endParaRPr lang="it-IT"/>
        </a:p>
      </dgm:t>
    </dgm:pt>
    <dgm:pt modelId="{690837E8-A1CA-4F71-B49B-CAB304C5E041}">
      <dgm:prSet phldrT="[Testo]"/>
      <dgm:spPr/>
      <dgm:t>
        <a:bodyPr/>
        <a:lstStyle/>
        <a:p>
          <a:r>
            <a:rPr lang="it-IT" dirty="0"/>
            <a:t>Svolgimento attività di impresa</a:t>
          </a:r>
        </a:p>
      </dgm:t>
    </dgm:pt>
    <dgm:pt modelId="{AB3BDABA-FAAA-4402-B39A-3995CB32CB69}" type="parTrans" cxnId="{248E63AB-7AD8-45A7-8073-E3301C32C342}">
      <dgm:prSet/>
      <dgm:spPr/>
      <dgm:t>
        <a:bodyPr/>
        <a:lstStyle/>
        <a:p>
          <a:endParaRPr lang="it-IT"/>
        </a:p>
      </dgm:t>
    </dgm:pt>
    <dgm:pt modelId="{9108FB6A-3543-424C-B574-601B2BA20E08}" type="sibTrans" cxnId="{248E63AB-7AD8-45A7-8073-E3301C32C342}">
      <dgm:prSet/>
      <dgm:spPr/>
      <dgm:t>
        <a:bodyPr/>
        <a:lstStyle/>
        <a:p>
          <a:endParaRPr lang="it-IT"/>
        </a:p>
      </dgm:t>
    </dgm:pt>
    <dgm:pt modelId="{AF2ADCB8-944C-45CE-B0A4-CEE0E1100953}">
      <dgm:prSet phldrT="[Testo]"/>
      <dgm:spPr/>
      <dgm:t>
        <a:bodyPr/>
        <a:lstStyle/>
        <a:p>
          <a:r>
            <a:rPr lang="it-IT" dirty="0"/>
            <a:t>Maggiori garanzie interne ed esterne</a:t>
          </a:r>
        </a:p>
      </dgm:t>
    </dgm:pt>
    <dgm:pt modelId="{8A4EBF25-B1E4-4972-9829-0D85E0ECD8EC}" type="parTrans" cxnId="{CBFE15EB-ED62-43B7-82EB-248E7F242774}">
      <dgm:prSet/>
      <dgm:spPr/>
      <dgm:t>
        <a:bodyPr/>
        <a:lstStyle/>
        <a:p>
          <a:endParaRPr lang="it-IT"/>
        </a:p>
      </dgm:t>
    </dgm:pt>
    <dgm:pt modelId="{EA4AEC92-FD38-4C80-AE63-CDE4E0AECE33}" type="sibTrans" cxnId="{CBFE15EB-ED62-43B7-82EB-248E7F242774}">
      <dgm:prSet/>
      <dgm:spPr/>
      <dgm:t>
        <a:bodyPr/>
        <a:lstStyle/>
        <a:p>
          <a:endParaRPr lang="it-IT"/>
        </a:p>
      </dgm:t>
    </dgm:pt>
    <dgm:pt modelId="{D2F21977-6E0E-4DEE-A244-AFC30EF0F627}">
      <dgm:prSet phldrT="[Testo]"/>
      <dgm:spPr/>
      <dgm:t>
        <a:bodyPr/>
        <a:lstStyle/>
        <a:p>
          <a:r>
            <a:rPr lang="it-IT" dirty="0"/>
            <a:t>Trasparenza e pubblicità degli atti</a:t>
          </a:r>
        </a:p>
      </dgm:t>
    </dgm:pt>
    <dgm:pt modelId="{49F8FC6C-91D1-4F63-BC46-11464511DCE3}" type="parTrans" cxnId="{3BE06848-894F-47FC-9DE6-33F677EB2436}">
      <dgm:prSet/>
      <dgm:spPr/>
      <dgm:t>
        <a:bodyPr/>
        <a:lstStyle/>
        <a:p>
          <a:endParaRPr lang="it-IT"/>
        </a:p>
      </dgm:t>
    </dgm:pt>
    <dgm:pt modelId="{D0212DEA-00A9-430D-A399-C5245B467577}" type="sibTrans" cxnId="{3BE06848-894F-47FC-9DE6-33F677EB2436}">
      <dgm:prSet/>
      <dgm:spPr/>
      <dgm:t>
        <a:bodyPr/>
        <a:lstStyle/>
        <a:p>
          <a:endParaRPr lang="it-IT"/>
        </a:p>
      </dgm:t>
    </dgm:pt>
    <dgm:pt modelId="{1762A215-70A4-4FA2-9A96-C4B80EA81654}">
      <dgm:prSet phldrT="[Testo]"/>
      <dgm:spPr/>
      <dgm:t>
        <a:bodyPr/>
        <a:lstStyle/>
        <a:p>
          <a:r>
            <a:rPr lang="it-IT" dirty="0"/>
            <a:t>Diritti dei soci</a:t>
          </a:r>
        </a:p>
      </dgm:t>
    </dgm:pt>
    <dgm:pt modelId="{F7019B89-284D-49D9-966E-B53EE1DCADC3}" type="parTrans" cxnId="{9E1F0205-32B2-4B0C-A42D-AB4C9B731B65}">
      <dgm:prSet/>
      <dgm:spPr/>
      <dgm:t>
        <a:bodyPr/>
        <a:lstStyle/>
        <a:p>
          <a:endParaRPr lang="it-IT"/>
        </a:p>
      </dgm:t>
    </dgm:pt>
    <dgm:pt modelId="{692A9749-A268-4CE8-9210-502716732044}" type="sibTrans" cxnId="{9E1F0205-32B2-4B0C-A42D-AB4C9B731B65}">
      <dgm:prSet/>
      <dgm:spPr/>
      <dgm:t>
        <a:bodyPr/>
        <a:lstStyle/>
        <a:p>
          <a:endParaRPr lang="it-IT"/>
        </a:p>
      </dgm:t>
    </dgm:pt>
    <dgm:pt modelId="{FB9FC707-0FA8-46F2-943F-E46821299C60}" type="pres">
      <dgm:prSet presAssocID="{F43DEB60-3DE2-4F6C-9834-8C79F03A3755}" presName="outerComposite" presStyleCnt="0">
        <dgm:presLayoutVars>
          <dgm:chMax val="2"/>
          <dgm:animLvl val="lvl"/>
          <dgm:resizeHandles val="exact"/>
        </dgm:presLayoutVars>
      </dgm:prSet>
      <dgm:spPr/>
      <dgm:t>
        <a:bodyPr/>
        <a:lstStyle/>
        <a:p>
          <a:endParaRPr lang="it-IT"/>
        </a:p>
      </dgm:t>
    </dgm:pt>
    <dgm:pt modelId="{598F6391-2BB2-40D6-B271-EDD3484031F0}" type="pres">
      <dgm:prSet presAssocID="{F43DEB60-3DE2-4F6C-9834-8C79F03A3755}" presName="dummyMaxCanvas" presStyleCnt="0"/>
      <dgm:spPr/>
    </dgm:pt>
    <dgm:pt modelId="{467EC2C8-F850-403D-84EF-FCE6DC90C589}" type="pres">
      <dgm:prSet presAssocID="{F43DEB60-3DE2-4F6C-9834-8C79F03A3755}" presName="parentComposite" presStyleCnt="0"/>
      <dgm:spPr/>
    </dgm:pt>
    <dgm:pt modelId="{91E713B1-C27D-4CB2-995B-C50D7C7011BE}" type="pres">
      <dgm:prSet presAssocID="{F43DEB60-3DE2-4F6C-9834-8C79F03A3755}" presName="parent1" presStyleLbl="alignAccFollowNode1" presStyleIdx="0" presStyleCnt="4">
        <dgm:presLayoutVars>
          <dgm:chMax val="4"/>
        </dgm:presLayoutVars>
      </dgm:prSet>
      <dgm:spPr/>
      <dgm:t>
        <a:bodyPr/>
        <a:lstStyle/>
        <a:p>
          <a:endParaRPr lang="it-IT"/>
        </a:p>
      </dgm:t>
    </dgm:pt>
    <dgm:pt modelId="{7BA40768-886D-4C22-994D-7F79B3CD359A}" type="pres">
      <dgm:prSet presAssocID="{F43DEB60-3DE2-4F6C-9834-8C79F03A3755}" presName="parent2" presStyleLbl="alignAccFollowNode1" presStyleIdx="1" presStyleCnt="4">
        <dgm:presLayoutVars>
          <dgm:chMax val="4"/>
        </dgm:presLayoutVars>
      </dgm:prSet>
      <dgm:spPr/>
      <dgm:t>
        <a:bodyPr/>
        <a:lstStyle/>
        <a:p>
          <a:endParaRPr lang="it-IT"/>
        </a:p>
      </dgm:t>
    </dgm:pt>
    <dgm:pt modelId="{29B04A2D-A4C2-4B15-A34B-14C9F3F464D3}" type="pres">
      <dgm:prSet presAssocID="{F43DEB60-3DE2-4F6C-9834-8C79F03A3755}" presName="childrenComposite" presStyleCnt="0"/>
      <dgm:spPr/>
    </dgm:pt>
    <dgm:pt modelId="{93CAE0AE-47C9-4308-A5F5-51D35C50CE9C}" type="pres">
      <dgm:prSet presAssocID="{F43DEB60-3DE2-4F6C-9834-8C79F03A3755}" presName="dummyMaxCanvas_ChildArea" presStyleCnt="0"/>
      <dgm:spPr/>
    </dgm:pt>
    <dgm:pt modelId="{69DCE4C4-3211-4AF5-909A-B7C2A0F957A5}" type="pres">
      <dgm:prSet presAssocID="{F43DEB60-3DE2-4F6C-9834-8C79F03A3755}" presName="fulcrum" presStyleLbl="alignAccFollowNode1" presStyleIdx="2" presStyleCnt="4"/>
      <dgm:spPr/>
    </dgm:pt>
    <dgm:pt modelId="{53E9BA68-163E-47F8-82B8-2251A3E5EA03}" type="pres">
      <dgm:prSet presAssocID="{F43DEB60-3DE2-4F6C-9834-8C79F03A3755}" presName="balance_22" presStyleLbl="alignAccFollowNode1" presStyleIdx="3" presStyleCnt="4">
        <dgm:presLayoutVars>
          <dgm:bulletEnabled val="1"/>
        </dgm:presLayoutVars>
      </dgm:prSet>
      <dgm:spPr/>
    </dgm:pt>
    <dgm:pt modelId="{F5D290E5-FA64-42FA-AEBD-8071A14425B2}" type="pres">
      <dgm:prSet presAssocID="{F43DEB60-3DE2-4F6C-9834-8C79F03A3755}" presName="right_22_1" presStyleLbl="node1" presStyleIdx="0" presStyleCnt="4">
        <dgm:presLayoutVars>
          <dgm:bulletEnabled val="1"/>
        </dgm:presLayoutVars>
      </dgm:prSet>
      <dgm:spPr/>
      <dgm:t>
        <a:bodyPr/>
        <a:lstStyle/>
        <a:p>
          <a:endParaRPr lang="it-IT"/>
        </a:p>
      </dgm:t>
    </dgm:pt>
    <dgm:pt modelId="{A7C1EE2C-B765-4FBC-B1C5-2F85B7F66D07}" type="pres">
      <dgm:prSet presAssocID="{F43DEB60-3DE2-4F6C-9834-8C79F03A3755}" presName="right_22_2" presStyleLbl="node1" presStyleIdx="1" presStyleCnt="4">
        <dgm:presLayoutVars>
          <dgm:bulletEnabled val="1"/>
        </dgm:presLayoutVars>
      </dgm:prSet>
      <dgm:spPr/>
      <dgm:t>
        <a:bodyPr/>
        <a:lstStyle/>
        <a:p>
          <a:endParaRPr lang="it-IT"/>
        </a:p>
      </dgm:t>
    </dgm:pt>
    <dgm:pt modelId="{4BE22211-FDB3-4448-BB51-50B8EBB2E436}" type="pres">
      <dgm:prSet presAssocID="{F43DEB60-3DE2-4F6C-9834-8C79F03A3755}" presName="left_22_1" presStyleLbl="node1" presStyleIdx="2" presStyleCnt="4">
        <dgm:presLayoutVars>
          <dgm:bulletEnabled val="1"/>
        </dgm:presLayoutVars>
      </dgm:prSet>
      <dgm:spPr/>
      <dgm:t>
        <a:bodyPr/>
        <a:lstStyle/>
        <a:p>
          <a:endParaRPr lang="it-IT"/>
        </a:p>
      </dgm:t>
    </dgm:pt>
    <dgm:pt modelId="{B340403E-60A9-43EF-9476-5A062B79F65A}" type="pres">
      <dgm:prSet presAssocID="{F43DEB60-3DE2-4F6C-9834-8C79F03A3755}" presName="left_22_2" presStyleLbl="node1" presStyleIdx="3" presStyleCnt="4">
        <dgm:presLayoutVars>
          <dgm:bulletEnabled val="1"/>
        </dgm:presLayoutVars>
      </dgm:prSet>
      <dgm:spPr/>
      <dgm:t>
        <a:bodyPr/>
        <a:lstStyle/>
        <a:p>
          <a:endParaRPr lang="it-IT"/>
        </a:p>
      </dgm:t>
    </dgm:pt>
  </dgm:ptLst>
  <dgm:cxnLst>
    <dgm:cxn modelId="{A00B926F-46CA-49A9-B6E2-C51794486798}" type="presOf" srcId="{AF2ADCB8-944C-45CE-B0A4-CEE0E1100953}" destId="{7BA40768-886D-4C22-994D-7F79B3CD359A}" srcOrd="0" destOrd="0" presId="urn:microsoft.com/office/officeart/2005/8/layout/balance1"/>
    <dgm:cxn modelId="{F1FE71FC-989B-47B2-A85D-715C242C48B2}" srcId="{BAA4CEFC-E95B-42CB-BE5B-6890F8B8AC2F}" destId="{A14B1E41-6ECE-43DA-9FE5-89D5FEBA88B6}" srcOrd="0" destOrd="0" parTransId="{EC48B9CD-9FA8-41D8-8A53-E39C4C98FA3A}" sibTransId="{A44B3462-283E-4661-BF25-FE630678726E}"/>
    <dgm:cxn modelId="{B44E5BC0-0218-480F-B4AF-39B5063A28F6}" srcId="{F43DEB60-3DE2-4F6C-9834-8C79F03A3755}" destId="{BAA4CEFC-E95B-42CB-BE5B-6890F8B8AC2F}" srcOrd="0" destOrd="0" parTransId="{4B27BDA2-5480-475E-802A-8EE38E1F5773}" sibTransId="{33E32E34-1313-4F01-9895-044803FD9DA3}"/>
    <dgm:cxn modelId="{9E1F0205-32B2-4B0C-A42D-AB4C9B731B65}" srcId="{AF2ADCB8-944C-45CE-B0A4-CEE0E1100953}" destId="{1762A215-70A4-4FA2-9A96-C4B80EA81654}" srcOrd="1" destOrd="0" parTransId="{F7019B89-284D-49D9-966E-B53EE1DCADC3}" sibTransId="{692A9749-A268-4CE8-9210-502716732044}"/>
    <dgm:cxn modelId="{EB95787B-FD07-4CCF-921A-8E16A886C3D5}" type="presOf" srcId="{690837E8-A1CA-4F71-B49B-CAB304C5E041}" destId="{B340403E-60A9-43EF-9476-5A062B79F65A}" srcOrd="0" destOrd="0" presId="urn:microsoft.com/office/officeart/2005/8/layout/balance1"/>
    <dgm:cxn modelId="{248E63AB-7AD8-45A7-8073-E3301C32C342}" srcId="{BAA4CEFC-E95B-42CB-BE5B-6890F8B8AC2F}" destId="{690837E8-A1CA-4F71-B49B-CAB304C5E041}" srcOrd="1" destOrd="0" parTransId="{AB3BDABA-FAAA-4402-B39A-3995CB32CB69}" sibTransId="{9108FB6A-3543-424C-B574-601B2BA20E08}"/>
    <dgm:cxn modelId="{FD90B8A0-9B2B-4B06-86A1-B8C76D5ED567}" type="presOf" srcId="{D2F21977-6E0E-4DEE-A244-AFC30EF0F627}" destId="{F5D290E5-FA64-42FA-AEBD-8071A14425B2}" srcOrd="0" destOrd="0" presId="urn:microsoft.com/office/officeart/2005/8/layout/balance1"/>
    <dgm:cxn modelId="{431C5B41-3A6B-4760-86BF-A09CF63B4642}" type="presOf" srcId="{F43DEB60-3DE2-4F6C-9834-8C79F03A3755}" destId="{FB9FC707-0FA8-46F2-943F-E46821299C60}" srcOrd="0" destOrd="0" presId="urn:microsoft.com/office/officeart/2005/8/layout/balance1"/>
    <dgm:cxn modelId="{22985F6D-413E-4DB5-977F-B8B613EBF1C1}" type="presOf" srcId="{BAA4CEFC-E95B-42CB-BE5B-6890F8B8AC2F}" destId="{91E713B1-C27D-4CB2-995B-C50D7C7011BE}" srcOrd="0" destOrd="0" presId="urn:microsoft.com/office/officeart/2005/8/layout/balance1"/>
    <dgm:cxn modelId="{3BE06848-894F-47FC-9DE6-33F677EB2436}" srcId="{AF2ADCB8-944C-45CE-B0A4-CEE0E1100953}" destId="{D2F21977-6E0E-4DEE-A244-AFC30EF0F627}" srcOrd="0" destOrd="0" parTransId="{49F8FC6C-91D1-4F63-BC46-11464511DCE3}" sibTransId="{D0212DEA-00A9-430D-A399-C5245B467577}"/>
    <dgm:cxn modelId="{CBFE15EB-ED62-43B7-82EB-248E7F242774}" srcId="{F43DEB60-3DE2-4F6C-9834-8C79F03A3755}" destId="{AF2ADCB8-944C-45CE-B0A4-CEE0E1100953}" srcOrd="1" destOrd="0" parTransId="{8A4EBF25-B1E4-4972-9829-0D85E0ECD8EC}" sibTransId="{EA4AEC92-FD38-4C80-AE63-CDE4E0AECE33}"/>
    <dgm:cxn modelId="{0C014F47-018C-4615-8952-456BADBBFAD2}" type="presOf" srcId="{A14B1E41-6ECE-43DA-9FE5-89D5FEBA88B6}" destId="{4BE22211-FDB3-4448-BB51-50B8EBB2E436}" srcOrd="0" destOrd="0" presId="urn:microsoft.com/office/officeart/2005/8/layout/balance1"/>
    <dgm:cxn modelId="{00AB7682-1E3B-4E64-B5E9-A284E9E2EC5F}" type="presOf" srcId="{1762A215-70A4-4FA2-9A96-C4B80EA81654}" destId="{A7C1EE2C-B765-4FBC-B1C5-2F85B7F66D07}" srcOrd="0" destOrd="0" presId="urn:microsoft.com/office/officeart/2005/8/layout/balance1"/>
    <dgm:cxn modelId="{EA8C946C-08B6-4688-8484-D6789D3B6975}" type="presParOf" srcId="{FB9FC707-0FA8-46F2-943F-E46821299C60}" destId="{598F6391-2BB2-40D6-B271-EDD3484031F0}" srcOrd="0" destOrd="0" presId="urn:microsoft.com/office/officeart/2005/8/layout/balance1"/>
    <dgm:cxn modelId="{7589C7FE-6BDE-4D9B-818F-8580839FC120}" type="presParOf" srcId="{FB9FC707-0FA8-46F2-943F-E46821299C60}" destId="{467EC2C8-F850-403D-84EF-FCE6DC90C589}" srcOrd="1" destOrd="0" presId="urn:microsoft.com/office/officeart/2005/8/layout/balance1"/>
    <dgm:cxn modelId="{4AA15990-7206-4273-BC17-7A07810EC8D8}" type="presParOf" srcId="{467EC2C8-F850-403D-84EF-FCE6DC90C589}" destId="{91E713B1-C27D-4CB2-995B-C50D7C7011BE}" srcOrd="0" destOrd="0" presId="urn:microsoft.com/office/officeart/2005/8/layout/balance1"/>
    <dgm:cxn modelId="{1ACFD2D9-124C-4C07-A145-BC06FC8145B1}" type="presParOf" srcId="{467EC2C8-F850-403D-84EF-FCE6DC90C589}" destId="{7BA40768-886D-4C22-994D-7F79B3CD359A}" srcOrd="1" destOrd="0" presId="urn:microsoft.com/office/officeart/2005/8/layout/balance1"/>
    <dgm:cxn modelId="{2815D4E9-C6E0-4B36-865D-FA3950CD792D}" type="presParOf" srcId="{FB9FC707-0FA8-46F2-943F-E46821299C60}" destId="{29B04A2D-A4C2-4B15-A34B-14C9F3F464D3}" srcOrd="2" destOrd="0" presId="urn:microsoft.com/office/officeart/2005/8/layout/balance1"/>
    <dgm:cxn modelId="{10054CAF-A650-44D3-8230-9536710E0417}" type="presParOf" srcId="{29B04A2D-A4C2-4B15-A34B-14C9F3F464D3}" destId="{93CAE0AE-47C9-4308-A5F5-51D35C50CE9C}" srcOrd="0" destOrd="0" presId="urn:microsoft.com/office/officeart/2005/8/layout/balance1"/>
    <dgm:cxn modelId="{E8CDB572-2011-4B5E-9014-A9642A1B8ED6}" type="presParOf" srcId="{29B04A2D-A4C2-4B15-A34B-14C9F3F464D3}" destId="{69DCE4C4-3211-4AF5-909A-B7C2A0F957A5}" srcOrd="1" destOrd="0" presId="urn:microsoft.com/office/officeart/2005/8/layout/balance1"/>
    <dgm:cxn modelId="{D0A53D02-5722-42A1-BB1A-70D4A63DEF63}" type="presParOf" srcId="{29B04A2D-A4C2-4B15-A34B-14C9F3F464D3}" destId="{53E9BA68-163E-47F8-82B8-2251A3E5EA03}" srcOrd="2" destOrd="0" presId="urn:microsoft.com/office/officeart/2005/8/layout/balance1"/>
    <dgm:cxn modelId="{C9FDF196-D3D0-4C0F-812D-F1E92FCAC0F2}" type="presParOf" srcId="{29B04A2D-A4C2-4B15-A34B-14C9F3F464D3}" destId="{F5D290E5-FA64-42FA-AEBD-8071A14425B2}" srcOrd="3" destOrd="0" presId="urn:microsoft.com/office/officeart/2005/8/layout/balance1"/>
    <dgm:cxn modelId="{E9E0513D-FF58-423E-ACE8-4153794F79E1}" type="presParOf" srcId="{29B04A2D-A4C2-4B15-A34B-14C9F3F464D3}" destId="{A7C1EE2C-B765-4FBC-B1C5-2F85B7F66D07}" srcOrd="4" destOrd="0" presId="urn:microsoft.com/office/officeart/2005/8/layout/balance1"/>
    <dgm:cxn modelId="{817A79C2-6254-4F3E-B096-E4FFB0784E89}" type="presParOf" srcId="{29B04A2D-A4C2-4B15-A34B-14C9F3F464D3}" destId="{4BE22211-FDB3-4448-BB51-50B8EBB2E436}" srcOrd="5" destOrd="0" presId="urn:microsoft.com/office/officeart/2005/8/layout/balance1"/>
    <dgm:cxn modelId="{688321C6-C599-44A5-A005-BE6F0E1A722B}" type="presParOf" srcId="{29B04A2D-A4C2-4B15-A34B-14C9F3F464D3}" destId="{B340403E-60A9-43EF-9476-5A062B79F65A}" srcOrd="6" destOrd="0" presId="urn:microsoft.com/office/officeart/2005/8/layout/balanc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CEC4D-0DFF-47F2-B608-BEEF744B1C4B}" type="doc">
      <dgm:prSet loTypeId="urn:microsoft.com/office/officeart/2005/8/layout/process1" loCatId="process" qsTypeId="urn:microsoft.com/office/officeart/2005/8/quickstyle/simple1#2" qsCatId="simple" csTypeId="urn:microsoft.com/office/officeart/2005/8/colors/accent1_2#2" csCatId="accent1" phldr="1"/>
      <dgm:spPr/>
    </dgm:pt>
    <dgm:pt modelId="{16A7BB85-E244-4748-A4F0-62F20C553E7A}">
      <dgm:prSet phldrT="[Testo]" custT="1"/>
      <dgm:spPr/>
      <dgm:t>
        <a:bodyPr/>
        <a:lstStyle/>
        <a:p>
          <a:r>
            <a:rPr lang="it-IT" sz="1600" dirty="0"/>
            <a:t>Rivedere e rendere più facile il riconoscimento della personalità giuridica</a:t>
          </a:r>
        </a:p>
      </dgm:t>
    </dgm:pt>
    <dgm:pt modelId="{8B699993-148C-4074-8D4A-57244E6D7350}" type="parTrans" cxnId="{8E615DC1-1FCD-415B-94C9-AEEFC8A0A167}">
      <dgm:prSet/>
      <dgm:spPr/>
      <dgm:t>
        <a:bodyPr/>
        <a:lstStyle/>
        <a:p>
          <a:endParaRPr lang="it-IT" sz="1600"/>
        </a:p>
      </dgm:t>
    </dgm:pt>
    <dgm:pt modelId="{80727C62-9C79-4297-8D31-74F2DABDDD30}" type="sibTrans" cxnId="{8E615DC1-1FCD-415B-94C9-AEEFC8A0A167}">
      <dgm:prSet custT="1"/>
      <dgm:spPr/>
      <dgm:t>
        <a:bodyPr/>
        <a:lstStyle/>
        <a:p>
          <a:endParaRPr lang="it-IT" sz="1600"/>
        </a:p>
      </dgm:t>
    </dgm:pt>
    <dgm:pt modelId="{CE74F761-B1C6-402E-A591-9C47EC17FFC9}">
      <dgm:prSet phldrT="[Testo]" custT="1"/>
      <dgm:spPr/>
      <dgm:t>
        <a:bodyPr/>
        <a:lstStyle/>
        <a:p>
          <a:r>
            <a:rPr lang="it-IT" sz="1600" dirty="0"/>
            <a:t>Chi assume la personalità giuridica passa dalla «responsabilità illimitata» alla «responsabilità limitata»</a:t>
          </a:r>
        </a:p>
      </dgm:t>
    </dgm:pt>
    <dgm:pt modelId="{26EDAD54-5422-486E-B1E4-06DF518D2C0D}" type="parTrans" cxnId="{3BA3BEA7-DEEE-4238-AE92-8B7DB4671540}">
      <dgm:prSet/>
      <dgm:spPr/>
      <dgm:t>
        <a:bodyPr/>
        <a:lstStyle/>
        <a:p>
          <a:endParaRPr lang="it-IT" sz="1600"/>
        </a:p>
      </dgm:t>
    </dgm:pt>
    <dgm:pt modelId="{19DC4AEF-5B0A-49C1-B6DE-004DE4909ACE}" type="sibTrans" cxnId="{3BA3BEA7-DEEE-4238-AE92-8B7DB4671540}">
      <dgm:prSet custT="1"/>
      <dgm:spPr/>
      <dgm:t>
        <a:bodyPr/>
        <a:lstStyle/>
        <a:p>
          <a:endParaRPr lang="it-IT" sz="1600"/>
        </a:p>
      </dgm:t>
    </dgm:pt>
    <dgm:pt modelId="{E657AA13-D6AB-4E34-9C3C-FF65170D2212}">
      <dgm:prSet phldrT="[Testo]" custT="1"/>
      <dgm:spPr/>
      <dgm:t>
        <a:bodyPr/>
        <a:lstStyle/>
        <a:p>
          <a:r>
            <a:rPr lang="it-IT" sz="1600" dirty="0"/>
            <a:t>In questo caso non sono più i soci con tutto il loro patrimonio personale a rispondere delle obbligazioni dell’associazione, ma solo l’associazione stessa con il suo patrimonio</a:t>
          </a:r>
        </a:p>
      </dgm:t>
    </dgm:pt>
    <dgm:pt modelId="{7E3B7C65-035F-46C8-BD35-01A741936F6A}" type="parTrans" cxnId="{774330B4-1990-4404-B837-83BFAA909963}">
      <dgm:prSet/>
      <dgm:spPr/>
      <dgm:t>
        <a:bodyPr/>
        <a:lstStyle/>
        <a:p>
          <a:endParaRPr lang="it-IT" sz="1600"/>
        </a:p>
      </dgm:t>
    </dgm:pt>
    <dgm:pt modelId="{9546FE14-852E-4C91-BBBF-E8973FB44E94}" type="sibTrans" cxnId="{774330B4-1990-4404-B837-83BFAA909963}">
      <dgm:prSet/>
      <dgm:spPr/>
      <dgm:t>
        <a:bodyPr/>
        <a:lstStyle/>
        <a:p>
          <a:endParaRPr lang="it-IT" sz="1600"/>
        </a:p>
      </dgm:t>
    </dgm:pt>
    <dgm:pt modelId="{7E060317-8836-42AF-A312-AF5FE5BD249D}" type="pres">
      <dgm:prSet presAssocID="{CFACEC4D-0DFF-47F2-B608-BEEF744B1C4B}" presName="Name0" presStyleCnt="0">
        <dgm:presLayoutVars>
          <dgm:dir/>
          <dgm:resizeHandles val="exact"/>
        </dgm:presLayoutVars>
      </dgm:prSet>
      <dgm:spPr/>
    </dgm:pt>
    <dgm:pt modelId="{2F1A767E-5E67-4843-BFF3-1195742626F2}" type="pres">
      <dgm:prSet presAssocID="{16A7BB85-E244-4748-A4F0-62F20C553E7A}" presName="node" presStyleLbl="node1" presStyleIdx="0" presStyleCnt="3">
        <dgm:presLayoutVars>
          <dgm:bulletEnabled val="1"/>
        </dgm:presLayoutVars>
      </dgm:prSet>
      <dgm:spPr/>
      <dgm:t>
        <a:bodyPr/>
        <a:lstStyle/>
        <a:p>
          <a:endParaRPr lang="it-IT"/>
        </a:p>
      </dgm:t>
    </dgm:pt>
    <dgm:pt modelId="{CC744FD5-16FB-4EF4-97AE-B07BE21263A6}" type="pres">
      <dgm:prSet presAssocID="{80727C62-9C79-4297-8D31-74F2DABDDD30}" presName="sibTrans" presStyleLbl="sibTrans2D1" presStyleIdx="0" presStyleCnt="2"/>
      <dgm:spPr/>
      <dgm:t>
        <a:bodyPr/>
        <a:lstStyle/>
        <a:p>
          <a:endParaRPr lang="it-IT"/>
        </a:p>
      </dgm:t>
    </dgm:pt>
    <dgm:pt modelId="{CEF70633-2F2B-4CBA-84A0-E6642F868DBC}" type="pres">
      <dgm:prSet presAssocID="{80727C62-9C79-4297-8D31-74F2DABDDD30}" presName="connectorText" presStyleLbl="sibTrans2D1" presStyleIdx="0" presStyleCnt="2"/>
      <dgm:spPr/>
      <dgm:t>
        <a:bodyPr/>
        <a:lstStyle/>
        <a:p>
          <a:endParaRPr lang="it-IT"/>
        </a:p>
      </dgm:t>
    </dgm:pt>
    <dgm:pt modelId="{1C49EEE3-309A-4DF1-AB6B-B68AAF88D1AF}" type="pres">
      <dgm:prSet presAssocID="{CE74F761-B1C6-402E-A591-9C47EC17FFC9}" presName="node" presStyleLbl="node1" presStyleIdx="1" presStyleCnt="3">
        <dgm:presLayoutVars>
          <dgm:bulletEnabled val="1"/>
        </dgm:presLayoutVars>
      </dgm:prSet>
      <dgm:spPr/>
      <dgm:t>
        <a:bodyPr/>
        <a:lstStyle/>
        <a:p>
          <a:endParaRPr lang="it-IT"/>
        </a:p>
      </dgm:t>
    </dgm:pt>
    <dgm:pt modelId="{CE55E904-900B-4189-83D8-122DF74E6200}" type="pres">
      <dgm:prSet presAssocID="{19DC4AEF-5B0A-49C1-B6DE-004DE4909ACE}" presName="sibTrans" presStyleLbl="sibTrans2D1" presStyleIdx="1" presStyleCnt="2"/>
      <dgm:spPr/>
      <dgm:t>
        <a:bodyPr/>
        <a:lstStyle/>
        <a:p>
          <a:endParaRPr lang="it-IT"/>
        </a:p>
      </dgm:t>
    </dgm:pt>
    <dgm:pt modelId="{1786B02B-01BA-44E5-BDF8-9C544DAC89AF}" type="pres">
      <dgm:prSet presAssocID="{19DC4AEF-5B0A-49C1-B6DE-004DE4909ACE}" presName="connectorText" presStyleLbl="sibTrans2D1" presStyleIdx="1" presStyleCnt="2"/>
      <dgm:spPr/>
      <dgm:t>
        <a:bodyPr/>
        <a:lstStyle/>
        <a:p>
          <a:endParaRPr lang="it-IT"/>
        </a:p>
      </dgm:t>
    </dgm:pt>
    <dgm:pt modelId="{49261F2D-6679-4273-8485-4449CD0E384E}" type="pres">
      <dgm:prSet presAssocID="{E657AA13-D6AB-4E34-9C3C-FF65170D2212}" presName="node" presStyleLbl="node1" presStyleIdx="2" presStyleCnt="3" custLinFactNeighborX="751">
        <dgm:presLayoutVars>
          <dgm:bulletEnabled val="1"/>
        </dgm:presLayoutVars>
      </dgm:prSet>
      <dgm:spPr/>
      <dgm:t>
        <a:bodyPr/>
        <a:lstStyle/>
        <a:p>
          <a:endParaRPr lang="it-IT"/>
        </a:p>
      </dgm:t>
    </dgm:pt>
  </dgm:ptLst>
  <dgm:cxnLst>
    <dgm:cxn modelId="{5C4A90D5-E32B-4BEC-8995-3F5E03F73322}" type="presOf" srcId="{19DC4AEF-5B0A-49C1-B6DE-004DE4909ACE}" destId="{1786B02B-01BA-44E5-BDF8-9C544DAC89AF}" srcOrd="1" destOrd="0" presId="urn:microsoft.com/office/officeart/2005/8/layout/process1"/>
    <dgm:cxn modelId="{774330B4-1990-4404-B837-83BFAA909963}" srcId="{CFACEC4D-0DFF-47F2-B608-BEEF744B1C4B}" destId="{E657AA13-D6AB-4E34-9C3C-FF65170D2212}" srcOrd="2" destOrd="0" parTransId="{7E3B7C65-035F-46C8-BD35-01A741936F6A}" sibTransId="{9546FE14-852E-4C91-BBBF-E8973FB44E94}"/>
    <dgm:cxn modelId="{2BFA78D1-4676-427A-BB1C-8914C2673B44}" type="presOf" srcId="{CFACEC4D-0DFF-47F2-B608-BEEF744B1C4B}" destId="{7E060317-8836-42AF-A312-AF5FE5BD249D}" srcOrd="0" destOrd="0" presId="urn:microsoft.com/office/officeart/2005/8/layout/process1"/>
    <dgm:cxn modelId="{3BA3BEA7-DEEE-4238-AE92-8B7DB4671540}" srcId="{CFACEC4D-0DFF-47F2-B608-BEEF744B1C4B}" destId="{CE74F761-B1C6-402E-A591-9C47EC17FFC9}" srcOrd="1" destOrd="0" parTransId="{26EDAD54-5422-486E-B1E4-06DF518D2C0D}" sibTransId="{19DC4AEF-5B0A-49C1-B6DE-004DE4909ACE}"/>
    <dgm:cxn modelId="{BAAC8A39-6494-4367-8F5A-5B60365874C8}" type="presOf" srcId="{19DC4AEF-5B0A-49C1-B6DE-004DE4909ACE}" destId="{CE55E904-900B-4189-83D8-122DF74E6200}" srcOrd="0" destOrd="0" presId="urn:microsoft.com/office/officeart/2005/8/layout/process1"/>
    <dgm:cxn modelId="{8E615DC1-1FCD-415B-94C9-AEEFC8A0A167}" srcId="{CFACEC4D-0DFF-47F2-B608-BEEF744B1C4B}" destId="{16A7BB85-E244-4748-A4F0-62F20C553E7A}" srcOrd="0" destOrd="0" parTransId="{8B699993-148C-4074-8D4A-57244E6D7350}" sibTransId="{80727C62-9C79-4297-8D31-74F2DABDDD30}"/>
    <dgm:cxn modelId="{A722DCBC-1A95-4482-9746-2F6A4CBD754C}" type="presOf" srcId="{CE74F761-B1C6-402E-A591-9C47EC17FFC9}" destId="{1C49EEE3-309A-4DF1-AB6B-B68AAF88D1AF}" srcOrd="0" destOrd="0" presId="urn:microsoft.com/office/officeart/2005/8/layout/process1"/>
    <dgm:cxn modelId="{F248EBE0-C556-4CC1-B7D4-1E326A4EE8ED}" type="presOf" srcId="{80727C62-9C79-4297-8D31-74F2DABDDD30}" destId="{CC744FD5-16FB-4EF4-97AE-B07BE21263A6}" srcOrd="0" destOrd="0" presId="urn:microsoft.com/office/officeart/2005/8/layout/process1"/>
    <dgm:cxn modelId="{4A14CADE-A7A6-420E-A194-71996ED9D297}" type="presOf" srcId="{80727C62-9C79-4297-8D31-74F2DABDDD30}" destId="{CEF70633-2F2B-4CBA-84A0-E6642F868DBC}" srcOrd="1" destOrd="0" presId="urn:microsoft.com/office/officeart/2005/8/layout/process1"/>
    <dgm:cxn modelId="{C89662AD-03E0-4014-B89F-4AF89728F23E}" type="presOf" srcId="{E657AA13-D6AB-4E34-9C3C-FF65170D2212}" destId="{49261F2D-6679-4273-8485-4449CD0E384E}" srcOrd="0" destOrd="0" presId="urn:microsoft.com/office/officeart/2005/8/layout/process1"/>
    <dgm:cxn modelId="{862C46EB-7619-4BE8-985F-D7BAEA2BB087}" type="presOf" srcId="{16A7BB85-E244-4748-A4F0-62F20C553E7A}" destId="{2F1A767E-5E67-4843-BFF3-1195742626F2}" srcOrd="0" destOrd="0" presId="urn:microsoft.com/office/officeart/2005/8/layout/process1"/>
    <dgm:cxn modelId="{5481F15E-467A-4BB6-9635-FA0D5B253123}" type="presParOf" srcId="{7E060317-8836-42AF-A312-AF5FE5BD249D}" destId="{2F1A767E-5E67-4843-BFF3-1195742626F2}" srcOrd="0" destOrd="0" presId="urn:microsoft.com/office/officeart/2005/8/layout/process1"/>
    <dgm:cxn modelId="{1CED5966-1ACF-424B-ADA1-C601A9B51899}" type="presParOf" srcId="{7E060317-8836-42AF-A312-AF5FE5BD249D}" destId="{CC744FD5-16FB-4EF4-97AE-B07BE21263A6}" srcOrd="1" destOrd="0" presId="urn:microsoft.com/office/officeart/2005/8/layout/process1"/>
    <dgm:cxn modelId="{AF80A167-EF3D-48BA-BF59-C7B723AC7D59}" type="presParOf" srcId="{CC744FD5-16FB-4EF4-97AE-B07BE21263A6}" destId="{CEF70633-2F2B-4CBA-84A0-E6642F868DBC}" srcOrd="0" destOrd="0" presId="urn:microsoft.com/office/officeart/2005/8/layout/process1"/>
    <dgm:cxn modelId="{7046EBB2-81CC-42CF-84A1-58607BE0F064}" type="presParOf" srcId="{7E060317-8836-42AF-A312-AF5FE5BD249D}" destId="{1C49EEE3-309A-4DF1-AB6B-B68AAF88D1AF}" srcOrd="2" destOrd="0" presId="urn:microsoft.com/office/officeart/2005/8/layout/process1"/>
    <dgm:cxn modelId="{F614A952-70B4-460C-BE10-033DFAE55D74}" type="presParOf" srcId="{7E060317-8836-42AF-A312-AF5FE5BD249D}" destId="{CE55E904-900B-4189-83D8-122DF74E6200}" srcOrd="3" destOrd="0" presId="urn:microsoft.com/office/officeart/2005/8/layout/process1"/>
    <dgm:cxn modelId="{5DCDBBAB-B112-47D5-A4EB-E9249F5BAEF0}" type="presParOf" srcId="{CE55E904-900B-4189-83D8-122DF74E6200}" destId="{1786B02B-01BA-44E5-BDF8-9C544DAC89AF}" srcOrd="0" destOrd="0" presId="urn:microsoft.com/office/officeart/2005/8/layout/process1"/>
    <dgm:cxn modelId="{8208A356-3BFE-4167-9FF0-0F454C88C4C0}" type="presParOf" srcId="{7E060317-8836-42AF-A312-AF5FE5BD249D}" destId="{49261F2D-6679-4273-8485-4449CD0E384E}" srcOrd="4" destOrd="0" presId="urn:microsoft.com/office/officeart/2005/8/layout/process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6225A3-10B5-452C-B808-7B0245461E2C}" type="doc">
      <dgm:prSet loTypeId="urn:microsoft.com/office/officeart/2009/3/layout/HorizontalOrganizationChart" loCatId="hierarchy" qsTypeId="urn:microsoft.com/office/officeart/2005/8/quickstyle/simple1#3" qsCatId="simple" csTypeId="urn:microsoft.com/office/officeart/2005/8/colors/accent1_2#3" csCatId="accent1" phldr="1"/>
      <dgm:spPr/>
      <dgm:t>
        <a:bodyPr/>
        <a:lstStyle/>
        <a:p>
          <a:endParaRPr lang="it-IT"/>
        </a:p>
      </dgm:t>
    </dgm:pt>
    <dgm:pt modelId="{A46E565C-5811-4B19-8BC3-D989357F69DA}">
      <dgm:prSet phldrT="[Testo]" custT="1"/>
      <dgm:spPr/>
      <dgm:t>
        <a:bodyPr/>
        <a:lstStyle/>
        <a:p>
          <a:r>
            <a:rPr lang="it-IT" sz="1600" dirty="0"/>
            <a:t>Ma il minor rischio per chi si impegna in associazioni va bilanciato con una maggiore garanzia per i terzi</a:t>
          </a:r>
        </a:p>
      </dgm:t>
    </dgm:pt>
    <dgm:pt modelId="{A421FC99-760D-4E6D-94AB-5E7DE71B17AE}" type="parTrans" cxnId="{DA4CF61D-05D4-4350-9676-8E19993B1059}">
      <dgm:prSet/>
      <dgm:spPr/>
      <dgm:t>
        <a:bodyPr/>
        <a:lstStyle/>
        <a:p>
          <a:endParaRPr lang="it-IT" sz="1600"/>
        </a:p>
      </dgm:t>
    </dgm:pt>
    <dgm:pt modelId="{FF5A2E7E-11CD-4483-9D18-2DEC1A1AC5F9}" type="sibTrans" cxnId="{DA4CF61D-05D4-4350-9676-8E19993B1059}">
      <dgm:prSet/>
      <dgm:spPr/>
      <dgm:t>
        <a:bodyPr/>
        <a:lstStyle/>
        <a:p>
          <a:endParaRPr lang="it-IT" sz="1600"/>
        </a:p>
      </dgm:t>
    </dgm:pt>
    <dgm:pt modelId="{E7B70F35-5760-4241-BF89-7405CCAEEED9}">
      <dgm:prSet phldrT="[Testo]" custT="1"/>
      <dgm:spPr/>
      <dgm:t>
        <a:bodyPr/>
        <a:lstStyle/>
        <a:p>
          <a:r>
            <a:rPr lang="it-IT" sz="1600" dirty="0"/>
            <a:t>Pubblicità dei bilanci</a:t>
          </a:r>
        </a:p>
      </dgm:t>
    </dgm:pt>
    <dgm:pt modelId="{F292C909-58B6-4DFB-9BB0-1E61D462D88F}" type="parTrans" cxnId="{3F4E84F2-E58D-4644-B134-7BF8AB2BE6FE}">
      <dgm:prSet/>
      <dgm:spPr/>
      <dgm:t>
        <a:bodyPr/>
        <a:lstStyle/>
        <a:p>
          <a:endParaRPr lang="it-IT" sz="1600"/>
        </a:p>
      </dgm:t>
    </dgm:pt>
    <dgm:pt modelId="{0AD5366C-79FA-435E-A9E0-29A9DAAF1491}" type="sibTrans" cxnId="{3F4E84F2-E58D-4644-B134-7BF8AB2BE6FE}">
      <dgm:prSet/>
      <dgm:spPr/>
      <dgm:t>
        <a:bodyPr/>
        <a:lstStyle/>
        <a:p>
          <a:endParaRPr lang="it-IT" sz="1600"/>
        </a:p>
      </dgm:t>
    </dgm:pt>
    <dgm:pt modelId="{5EAD4B1E-BCF0-40CB-9DB7-722A1C08DC20}">
      <dgm:prSet phldrT="[Testo]" custT="1"/>
      <dgm:spPr/>
      <dgm:t>
        <a:bodyPr/>
        <a:lstStyle/>
        <a:p>
          <a:r>
            <a:rPr lang="it-IT" sz="1600" dirty="0"/>
            <a:t>Definizione delle informazioni minime da inserire in Statuto</a:t>
          </a:r>
        </a:p>
      </dgm:t>
    </dgm:pt>
    <dgm:pt modelId="{E42C824C-2A85-4D09-9D18-8244E50D992D}" type="parTrans" cxnId="{1BB918B2-644C-488F-B3E3-80EF541F5B0F}">
      <dgm:prSet/>
      <dgm:spPr/>
      <dgm:t>
        <a:bodyPr/>
        <a:lstStyle/>
        <a:p>
          <a:endParaRPr lang="it-IT" sz="1600"/>
        </a:p>
      </dgm:t>
    </dgm:pt>
    <dgm:pt modelId="{67D19503-3484-4F13-AFC1-CD29A30B3887}" type="sibTrans" cxnId="{1BB918B2-644C-488F-B3E3-80EF541F5B0F}">
      <dgm:prSet/>
      <dgm:spPr/>
      <dgm:t>
        <a:bodyPr/>
        <a:lstStyle/>
        <a:p>
          <a:endParaRPr lang="it-IT" sz="1600"/>
        </a:p>
      </dgm:t>
    </dgm:pt>
    <dgm:pt modelId="{39025083-87BF-4166-89B6-1609677B9F0E}">
      <dgm:prSet phldrT="[Testo]" custT="1"/>
      <dgm:spPr/>
      <dgm:t>
        <a:bodyPr/>
        <a:lstStyle/>
        <a:p>
          <a:r>
            <a:rPr lang="it-IT" sz="1600" dirty="0"/>
            <a:t>Definizione di requisiti patrimoniali e di solvibilità</a:t>
          </a:r>
        </a:p>
      </dgm:t>
    </dgm:pt>
    <dgm:pt modelId="{F684D7A1-96AD-4A08-90A1-D5458AA2A08C}" type="parTrans" cxnId="{321F8A7F-03EE-48F0-9688-20B0D87D022C}">
      <dgm:prSet/>
      <dgm:spPr/>
      <dgm:t>
        <a:bodyPr/>
        <a:lstStyle/>
        <a:p>
          <a:endParaRPr lang="it-IT" sz="1600"/>
        </a:p>
      </dgm:t>
    </dgm:pt>
    <dgm:pt modelId="{A84B34EF-FB18-4E5B-8BE7-1EC46BA68DE7}" type="sibTrans" cxnId="{321F8A7F-03EE-48F0-9688-20B0D87D022C}">
      <dgm:prSet/>
      <dgm:spPr/>
      <dgm:t>
        <a:bodyPr/>
        <a:lstStyle/>
        <a:p>
          <a:endParaRPr lang="it-IT" sz="1600"/>
        </a:p>
      </dgm:t>
    </dgm:pt>
    <dgm:pt modelId="{A4477FEE-294F-4046-98B3-A747A28351F1}" type="pres">
      <dgm:prSet presAssocID="{456225A3-10B5-452C-B808-7B0245461E2C}" presName="hierChild1" presStyleCnt="0">
        <dgm:presLayoutVars>
          <dgm:orgChart val="1"/>
          <dgm:chPref val="1"/>
          <dgm:dir val="rev"/>
          <dgm:animOne val="branch"/>
          <dgm:animLvl val="lvl"/>
          <dgm:resizeHandles/>
        </dgm:presLayoutVars>
      </dgm:prSet>
      <dgm:spPr/>
      <dgm:t>
        <a:bodyPr/>
        <a:lstStyle/>
        <a:p>
          <a:endParaRPr lang="it-IT"/>
        </a:p>
      </dgm:t>
    </dgm:pt>
    <dgm:pt modelId="{E2CC31B9-2564-4BEC-B484-A377397DFBD8}" type="pres">
      <dgm:prSet presAssocID="{A46E565C-5811-4B19-8BC3-D989357F69DA}" presName="hierRoot1" presStyleCnt="0">
        <dgm:presLayoutVars>
          <dgm:hierBranch val="init"/>
        </dgm:presLayoutVars>
      </dgm:prSet>
      <dgm:spPr/>
    </dgm:pt>
    <dgm:pt modelId="{6FE6EAA7-B97F-459D-80A3-AF8F671EE457}" type="pres">
      <dgm:prSet presAssocID="{A46E565C-5811-4B19-8BC3-D989357F69DA}" presName="rootComposite1" presStyleCnt="0"/>
      <dgm:spPr/>
    </dgm:pt>
    <dgm:pt modelId="{1B5D7694-F1DE-42D2-AD50-3E71C54007D1}" type="pres">
      <dgm:prSet presAssocID="{A46E565C-5811-4B19-8BC3-D989357F69DA}" presName="rootText1" presStyleLbl="node0" presStyleIdx="0" presStyleCnt="1" custScaleY="235252">
        <dgm:presLayoutVars>
          <dgm:chPref val="3"/>
        </dgm:presLayoutVars>
      </dgm:prSet>
      <dgm:spPr/>
      <dgm:t>
        <a:bodyPr/>
        <a:lstStyle/>
        <a:p>
          <a:endParaRPr lang="it-IT"/>
        </a:p>
      </dgm:t>
    </dgm:pt>
    <dgm:pt modelId="{C664B128-BC83-4A43-9EAE-08C43EF06442}" type="pres">
      <dgm:prSet presAssocID="{A46E565C-5811-4B19-8BC3-D989357F69DA}" presName="rootConnector1" presStyleLbl="node1" presStyleIdx="0" presStyleCnt="0"/>
      <dgm:spPr/>
      <dgm:t>
        <a:bodyPr/>
        <a:lstStyle/>
        <a:p>
          <a:endParaRPr lang="it-IT"/>
        </a:p>
      </dgm:t>
    </dgm:pt>
    <dgm:pt modelId="{8EE55A29-DB32-4A9D-818D-283D7864F29B}" type="pres">
      <dgm:prSet presAssocID="{A46E565C-5811-4B19-8BC3-D989357F69DA}" presName="hierChild2" presStyleCnt="0"/>
      <dgm:spPr/>
    </dgm:pt>
    <dgm:pt modelId="{B351A128-B655-44A7-BA5A-0386D42CCD01}" type="pres">
      <dgm:prSet presAssocID="{F292C909-58B6-4DFB-9BB0-1E61D462D88F}" presName="Name66" presStyleLbl="parChTrans1D2" presStyleIdx="0" presStyleCnt="3"/>
      <dgm:spPr/>
      <dgm:t>
        <a:bodyPr/>
        <a:lstStyle/>
        <a:p>
          <a:endParaRPr lang="it-IT"/>
        </a:p>
      </dgm:t>
    </dgm:pt>
    <dgm:pt modelId="{6B29FB4A-4A31-42B7-91E1-807B942C9C62}" type="pres">
      <dgm:prSet presAssocID="{E7B70F35-5760-4241-BF89-7405CCAEEED9}" presName="hierRoot2" presStyleCnt="0">
        <dgm:presLayoutVars>
          <dgm:hierBranch val="init"/>
        </dgm:presLayoutVars>
      </dgm:prSet>
      <dgm:spPr/>
    </dgm:pt>
    <dgm:pt modelId="{F512FE46-E733-498D-B27F-74788F53A823}" type="pres">
      <dgm:prSet presAssocID="{E7B70F35-5760-4241-BF89-7405CCAEEED9}" presName="rootComposite" presStyleCnt="0"/>
      <dgm:spPr/>
    </dgm:pt>
    <dgm:pt modelId="{45D4FB40-654E-43AA-BC5D-0896451EAA32}" type="pres">
      <dgm:prSet presAssocID="{E7B70F35-5760-4241-BF89-7405CCAEEED9}" presName="rootText" presStyleLbl="node2" presStyleIdx="0" presStyleCnt="3">
        <dgm:presLayoutVars>
          <dgm:chPref val="3"/>
        </dgm:presLayoutVars>
      </dgm:prSet>
      <dgm:spPr/>
      <dgm:t>
        <a:bodyPr/>
        <a:lstStyle/>
        <a:p>
          <a:endParaRPr lang="it-IT"/>
        </a:p>
      </dgm:t>
    </dgm:pt>
    <dgm:pt modelId="{4293334D-AFA5-4E53-9B1F-AE9DB115BBFA}" type="pres">
      <dgm:prSet presAssocID="{E7B70F35-5760-4241-BF89-7405CCAEEED9}" presName="rootConnector" presStyleLbl="node2" presStyleIdx="0" presStyleCnt="3"/>
      <dgm:spPr/>
      <dgm:t>
        <a:bodyPr/>
        <a:lstStyle/>
        <a:p>
          <a:endParaRPr lang="it-IT"/>
        </a:p>
      </dgm:t>
    </dgm:pt>
    <dgm:pt modelId="{C54C4971-3BF2-4A40-8866-DB8044EC49DE}" type="pres">
      <dgm:prSet presAssocID="{E7B70F35-5760-4241-BF89-7405CCAEEED9}" presName="hierChild4" presStyleCnt="0"/>
      <dgm:spPr/>
    </dgm:pt>
    <dgm:pt modelId="{B0068499-148D-4ADB-87C4-C3B30A3CF2EC}" type="pres">
      <dgm:prSet presAssocID="{E7B70F35-5760-4241-BF89-7405CCAEEED9}" presName="hierChild5" presStyleCnt="0"/>
      <dgm:spPr/>
    </dgm:pt>
    <dgm:pt modelId="{72731D9E-052B-492F-86F1-3DC2F800C205}" type="pres">
      <dgm:prSet presAssocID="{E42C824C-2A85-4D09-9D18-8244E50D992D}" presName="Name66" presStyleLbl="parChTrans1D2" presStyleIdx="1" presStyleCnt="3"/>
      <dgm:spPr/>
      <dgm:t>
        <a:bodyPr/>
        <a:lstStyle/>
        <a:p>
          <a:endParaRPr lang="it-IT"/>
        </a:p>
      </dgm:t>
    </dgm:pt>
    <dgm:pt modelId="{7F54DECF-8AF7-43F0-9CB5-84A6E0BDBD2D}" type="pres">
      <dgm:prSet presAssocID="{5EAD4B1E-BCF0-40CB-9DB7-722A1C08DC20}" presName="hierRoot2" presStyleCnt="0">
        <dgm:presLayoutVars>
          <dgm:hierBranch val="init"/>
        </dgm:presLayoutVars>
      </dgm:prSet>
      <dgm:spPr/>
    </dgm:pt>
    <dgm:pt modelId="{5622E6BA-1D42-4FB0-B1EC-B53A34CBA3F5}" type="pres">
      <dgm:prSet presAssocID="{5EAD4B1E-BCF0-40CB-9DB7-722A1C08DC20}" presName="rootComposite" presStyleCnt="0"/>
      <dgm:spPr/>
    </dgm:pt>
    <dgm:pt modelId="{7719428E-4E5B-4977-8AC7-EAC4B14CC93E}" type="pres">
      <dgm:prSet presAssocID="{5EAD4B1E-BCF0-40CB-9DB7-722A1C08DC20}" presName="rootText" presStyleLbl="node2" presStyleIdx="1" presStyleCnt="3">
        <dgm:presLayoutVars>
          <dgm:chPref val="3"/>
        </dgm:presLayoutVars>
      </dgm:prSet>
      <dgm:spPr/>
      <dgm:t>
        <a:bodyPr/>
        <a:lstStyle/>
        <a:p>
          <a:endParaRPr lang="it-IT"/>
        </a:p>
      </dgm:t>
    </dgm:pt>
    <dgm:pt modelId="{DED7DE46-76C1-4FCE-BDA2-3D136545BE60}" type="pres">
      <dgm:prSet presAssocID="{5EAD4B1E-BCF0-40CB-9DB7-722A1C08DC20}" presName="rootConnector" presStyleLbl="node2" presStyleIdx="1" presStyleCnt="3"/>
      <dgm:spPr/>
      <dgm:t>
        <a:bodyPr/>
        <a:lstStyle/>
        <a:p>
          <a:endParaRPr lang="it-IT"/>
        </a:p>
      </dgm:t>
    </dgm:pt>
    <dgm:pt modelId="{402DE72A-F684-4E05-9588-F8D365541946}" type="pres">
      <dgm:prSet presAssocID="{5EAD4B1E-BCF0-40CB-9DB7-722A1C08DC20}" presName="hierChild4" presStyleCnt="0"/>
      <dgm:spPr/>
    </dgm:pt>
    <dgm:pt modelId="{D476B9BD-118D-48DA-8E94-2FE989012D58}" type="pres">
      <dgm:prSet presAssocID="{5EAD4B1E-BCF0-40CB-9DB7-722A1C08DC20}" presName="hierChild5" presStyleCnt="0"/>
      <dgm:spPr/>
    </dgm:pt>
    <dgm:pt modelId="{C13459C4-4F35-4DD7-A7DA-527A1EAB9AEF}" type="pres">
      <dgm:prSet presAssocID="{F684D7A1-96AD-4A08-90A1-D5458AA2A08C}" presName="Name66" presStyleLbl="parChTrans1D2" presStyleIdx="2" presStyleCnt="3"/>
      <dgm:spPr/>
      <dgm:t>
        <a:bodyPr/>
        <a:lstStyle/>
        <a:p>
          <a:endParaRPr lang="it-IT"/>
        </a:p>
      </dgm:t>
    </dgm:pt>
    <dgm:pt modelId="{89300B4C-F876-4ECB-93FB-B3D3D4B36FF6}" type="pres">
      <dgm:prSet presAssocID="{39025083-87BF-4166-89B6-1609677B9F0E}" presName="hierRoot2" presStyleCnt="0">
        <dgm:presLayoutVars>
          <dgm:hierBranch val="init"/>
        </dgm:presLayoutVars>
      </dgm:prSet>
      <dgm:spPr/>
    </dgm:pt>
    <dgm:pt modelId="{EFB39E47-F8A7-4AD4-8FE5-68E36097847B}" type="pres">
      <dgm:prSet presAssocID="{39025083-87BF-4166-89B6-1609677B9F0E}" presName="rootComposite" presStyleCnt="0"/>
      <dgm:spPr/>
    </dgm:pt>
    <dgm:pt modelId="{D36A2320-9BFB-46AF-9E17-CF13EB8129D6}" type="pres">
      <dgm:prSet presAssocID="{39025083-87BF-4166-89B6-1609677B9F0E}" presName="rootText" presStyleLbl="node2" presStyleIdx="2" presStyleCnt="3">
        <dgm:presLayoutVars>
          <dgm:chPref val="3"/>
        </dgm:presLayoutVars>
      </dgm:prSet>
      <dgm:spPr/>
      <dgm:t>
        <a:bodyPr/>
        <a:lstStyle/>
        <a:p>
          <a:endParaRPr lang="it-IT"/>
        </a:p>
      </dgm:t>
    </dgm:pt>
    <dgm:pt modelId="{920C11E4-BC3A-4CE8-90E4-A8959433C1CD}" type="pres">
      <dgm:prSet presAssocID="{39025083-87BF-4166-89B6-1609677B9F0E}" presName="rootConnector" presStyleLbl="node2" presStyleIdx="2" presStyleCnt="3"/>
      <dgm:spPr/>
      <dgm:t>
        <a:bodyPr/>
        <a:lstStyle/>
        <a:p>
          <a:endParaRPr lang="it-IT"/>
        </a:p>
      </dgm:t>
    </dgm:pt>
    <dgm:pt modelId="{AEBAE1EA-AE7C-41F3-A1E7-4BF244F2B89D}" type="pres">
      <dgm:prSet presAssocID="{39025083-87BF-4166-89B6-1609677B9F0E}" presName="hierChild4" presStyleCnt="0"/>
      <dgm:spPr/>
    </dgm:pt>
    <dgm:pt modelId="{9B3B7131-613D-4F48-B477-90FAE6516853}" type="pres">
      <dgm:prSet presAssocID="{39025083-87BF-4166-89B6-1609677B9F0E}" presName="hierChild5" presStyleCnt="0"/>
      <dgm:spPr/>
    </dgm:pt>
    <dgm:pt modelId="{F322A8F6-6A81-4C2A-B090-249B5A775409}" type="pres">
      <dgm:prSet presAssocID="{A46E565C-5811-4B19-8BC3-D989357F69DA}" presName="hierChild3" presStyleCnt="0"/>
      <dgm:spPr/>
    </dgm:pt>
  </dgm:ptLst>
  <dgm:cxnLst>
    <dgm:cxn modelId="{DA4CF61D-05D4-4350-9676-8E19993B1059}" srcId="{456225A3-10B5-452C-B808-7B0245461E2C}" destId="{A46E565C-5811-4B19-8BC3-D989357F69DA}" srcOrd="0" destOrd="0" parTransId="{A421FC99-760D-4E6D-94AB-5E7DE71B17AE}" sibTransId="{FF5A2E7E-11CD-4483-9D18-2DEC1A1AC5F9}"/>
    <dgm:cxn modelId="{D804EAF9-BA19-4302-898C-010C685BC216}" type="presOf" srcId="{5EAD4B1E-BCF0-40CB-9DB7-722A1C08DC20}" destId="{DED7DE46-76C1-4FCE-BDA2-3D136545BE60}" srcOrd="1" destOrd="0" presId="urn:microsoft.com/office/officeart/2009/3/layout/HorizontalOrganizationChart"/>
    <dgm:cxn modelId="{9D280E7B-F7CD-4312-A5E1-A7852EA289FB}" type="presOf" srcId="{F292C909-58B6-4DFB-9BB0-1E61D462D88F}" destId="{B351A128-B655-44A7-BA5A-0386D42CCD01}" srcOrd="0" destOrd="0" presId="urn:microsoft.com/office/officeart/2009/3/layout/HorizontalOrganizationChart"/>
    <dgm:cxn modelId="{AFD06A9C-B0C1-4B21-9FD2-9AE282E19037}" type="presOf" srcId="{39025083-87BF-4166-89B6-1609677B9F0E}" destId="{920C11E4-BC3A-4CE8-90E4-A8959433C1CD}" srcOrd="1" destOrd="0" presId="urn:microsoft.com/office/officeart/2009/3/layout/HorizontalOrganizationChart"/>
    <dgm:cxn modelId="{2955AEBB-3B23-438E-9380-4E1DD321E83F}" type="presOf" srcId="{A46E565C-5811-4B19-8BC3-D989357F69DA}" destId="{1B5D7694-F1DE-42D2-AD50-3E71C54007D1}" srcOrd="0" destOrd="0" presId="urn:microsoft.com/office/officeart/2009/3/layout/HorizontalOrganizationChart"/>
    <dgm:cxn modelId="{1F84B3A0-3DAE-4AE7-9D92-FE0CBA7BEABE}" type="presOf" srcId="{39025083-87BF-4166-89B6-1609677B9F0E}" destId="{D36A2320-9BFB-46AF-9E17-CF13EB8129D6}" srcOrd="0" destOrd="0" presId="urn:microsoft.com/office/officeart/2009/3/layout/HorizontalOrganizationChart"/>
    <dgm:cxn modelId="{CCCBA35A-C581-423E-81AE-E28D7C0B8695}" type="presOf" srcId="{456225A3-10B5-452C-B808-7B0245461E2C}" destId="{A4477FEE-294F-4046-98B3-A747A28351F1}" srcOrd="0" destOrd="0" presId="urn:microsoft.com/office/officeart/2009/3/layout/HorizontalOrganizationChart"/>
    <dgm:cxn modelId="{6B69D5C9-6C3D-4D40-9B8B-3B7AC5F500A8}" type="presOf" srcId="{A46E565C-5811-4B19-8BC3-D989357F69DA}" destId="{C664B128-BC83-4A43-9EAE-08C43EF06442}" srcOrd="1" destOrd="0" presId="urn:microsoft.com/office/officeart/2009/3/layout/HorizontalOrganizationChart"/>
    <dgm:cxn modelId="{C6B2DA08-C7A2-4351-9D8F-C0BA5DF2610E}" type="presOf" srcId="{E7B70F35-5760-4241-BF89-7405CCAEEED9}" destId="{45D4FB40-654E-43AA-BC5D-0896451EAA32}" srcOrd="0" destOrd="0" presId="urn:microsoft.com/office/officeart/2009/3/layout/HorizontalOrganizationChart"/>
    <dgm:cxn modelId="{BC109718-4477-451C-A67B-BEC8C2390355}" type="presOf" srcId="{E42C824C-2A85-4D09-9D18-8244E50D992D}" destId="{72731D9E-052B-492F-86F1-3DC2F800C205}" srcOrd="0" destOrd="0" presId="urn:microsoft.com/office/officeart/2009/3/layout/HorizontalOrganizationChart"/>
    <dgm:cxn modelId="{90CEC462-34FE-4FA2-8FDE-1ACE7E90A452}" type="presOf" srcId="{E7B70F35-5760-4241-BF89-7405CCAEEED9}" destId="{4293334D-AFA5-4E53-9B1F-AE9DB115BBFA}" srcOrd="1" destOrd="0" presId="urn:microsoft.com/office/officeart/2009/3/layout/HorizontalOrganizationChart"/>
    <dgm:cxn modelId="{321F8A7F-03EE-48F0-9688-20B0D87D022C}" srcId="{A46E565C-5811-4B19-8BC3-D989357F69DA}" destId="{39025083-87BF-4166-89B6-1609677B9F0E}" srcOrd="2" destOrd="0" parTransId="{F684D7A1-96AD-4A08-90A1-D5458AA2A08C}" sibTransId="{A84B34EF-FB18-4E5B-8BE7-1EC46BA68DE7}"/>
    <dgm:cxn modelId="{48169401-73B0-46BA-B086-803369EB95C3}" type="presOf" srcId="{F684D7A1-96AD-4A08-90A1-D5458AA2A08C}" destId="{C13459C4-4F35-4DD7-A7DA-527A1EAB9AEF}" srcOrd="0" destOrd="0" presId="urn:microsoft.com/office/officeart/2009/3/layout/HorizontalOrganizationChart"/>
    <dgm:cxn modelId="{3F4E84F2-E58D-4644-B134-7BF8AB2BE6FE}" srcId="{A46E565C-5811-4B19-8BC3-D989357F69DA}" destId="{E7B70F35-5760-4241-BF89-7405CCAEEED9}" srcOrd="0" destOrd="0" parTransId="{F292C909-58B6-4DFB-9BB0-1E61D462D88F}" sibTransId="{0AD5366C-79FA-435E-A9E0-29A9DAAF1491}"/>
    <dgm:cxn modelId="{1BB918B2-644C-488F-B3E3-80EF541F5B0F}" srcId="{A46E565C-5811-4B19-8BC3-D989357F69DA}" destId="{5EAD4B1E-BCF0-40CB-9DB7-722A1C08DC20}" srcOrd="1" destOrd="0" parTransId="{E42C824C-2A85-4D09-9D18-8244E50D992D}" sibTransId="{67D19503-3484-4F13-AFC1-CD29A30B3887}"/>
    <dgm:cxn modelId="{90FE0220-2DCD-47C3-9CD1-4E6AEFA977A5}" type="presOf" srcId="{5EAD4B1E-BCF0-40CB-9DB7-722A1C08DC20}" destId="{7719428E-4E5B-4977-8AC7-EAC4B14CC93E}" srcOrd="0" destOrd="0" presId="urn:microsoft.com/office/officeart/2009/3/layout/HorizontalOrganizationChart"/>
    <dgm:cxn modelId="{2DE60B5C-C824-4DCE-88F3-F9D54BDBECA7}" type="presParOf" srcId="{A4477FEE-294F-4046-98B3-A747A28351F1}" destId="{E2CC31B9-2564-4BEC-B484-A377397DFBD8}" srcOrd="0" destOrd="0" presId="urn:microsoft.com/office/officeart/2009/3/layout/HorizontalOrganizationChart"/>
    <dgm:cxn modelId="{FED245C4-1AB3-4F9B-BCA5-00B578FE23C4}" type="presParOf" srcId="{E2CC31B9-2564-4BEC-B484-A377397DFBD8}" destId="{6FE6EAA7-B97F-459D-80A3-AF8F671EE457}" srcOrd="0" destOrd="0" presId="urn:microsoft.com/office/officeart/2009/3/layout/HorizontalOrganizationChart"/>
    <dgm:cxn modelId="{DA2AA76F-CF38-4A3D-8022-8A93C0599530}" type="presParOf" srcId="{6FE6EAA7-B97F-459D-80A3-AF8F671EE457}" destId="{1B5D7694-F1DE-42D2-AD50-3E71C54007D1}" srcOrd="0" destOrd="0" presId="urn:microsoft.com/office/officeart/2009/3/layout/HorizontalOrganizationChart"/>
    <dgm:cxn modelId="{0846D28F-CC71-4227-9414-E0AE9FCA066E}" type="presParOf" srcId="{6FE6EAA7-B97F-459D-80A3-AF8F671EE457}" destId="{C664B128-BC83-4A43-9EAE-08C43EF06442}" srcOrd="1" destOrd="0" presId="urn:microsoft.com/office/officeart/2009/3/layout/HorizontalOrganizationChart"/>
    <dgm:cxn modelId="{5168B060-19CD-4D8E-B5C7-C03A84EE04DE}" type="presParOf" srcId="{E2CC31B9-2564-4BEC-B484-A377397DFBD8}" destId="{8EE55A29-DB32-4A9D-818D-283D7864F29B}" srcOrd="1" destOrd="0" presId="urn:microsoft.com/office/officeart/2009/3/layout/HorizontalOrganizationChart"/>
    <dgm:cxn modelId="{D1B4F845-2EE2-48D7-BA8F-820993D2F236}" type="presParOf" srcId="{8EE55A29-DB32-4A9D-818D-283D7864F29B}" destId="{B351A128-B655-44A7-BA5A-0386D42CCD01}" srcOrd="0" destOrd="0" presId="urn:microsoft.com/office/officeart/2009/3/layout/HorizontalOrganizationChart"/>
    <dgm:cxn modelId="{D184C8B7-A6A1-47DC-A999-1276003E62F9}" type="presParOf" srcId="{8EE55A29-DB32-4A9D-818D-283D7864F29B}" destId="{6B29FB4A-4A31-42B7-91E1-807B942C9C62}" srcOrd="1" destOrd="0" presId="urn:microsoft.com/office/officeart/2009/3/layout/HorizontalOrganizationChart"/>
    <dgm:cxn modelId="{DAE7B1F9-6574-41E7-9398-C65D1D620B36}" type="presParOf" srcId="{6B29FB4A-4A31-42B7-91E1-807B942C9C62}" destId="{F512FE46-E733-498D-B27F-74788F53A823}" srcOrd="0" destOrd="0" presId="urn:microsoft.com/office/officeart/2009/3/layout/HorizontalOrganizationChart"/>
    <dgm:cxn modelId="{1F01995F-345F-4B2E-8F35-4D13C4D69CF6}" type="presParOf" srcId="{F512FE46-E733-498D-B27F-74788F53A823}" destId="{45D4FB40-654E-43AA-BC5D-0896451EAA32}" srcOrd="0" destOrd="0" presId="urn:microsoft.com/office/officeart/2009/3/layout/HorizontalOrganizationChart"/>
    <dgm:cxn modelId="{53AB598A-D381-4C70-8159-5D924C3A506F}" type="presParOf" srcId="{F512FE46-E733-498D-B27F-74788F53A823}" destId="{4293334D-AFA5-4E53-9B1F-AE9DB115BBFA}" srcOrd="1" destOrd="0" presId="urn:microsoft.com/office/officeart/2009/3/layout/HorizontalOrganizationChart"/>
    <dgm:cxn modelId="{AB2D499F-19D2-4A6B-A70A-C544B5A69531}" type="presParOf" srcId="{6B29FB4A-4A31-42B7-91E1-807B942C9C62}" destId="{C54C4971-3BF2-4A40-8866-DB8044EC49DE}" srcOrd="1" destOrd="0" presId="urn:microsoft.com/office/officeart/2009/3/layout/HorizontalOrganizationChart"/>
    <dgm:cxn modelId="{5554A736-75B8-4C10-8F2F-2A1FB32D7A2C}" type="presParOf" srcId="{6B29FB4A-4A31-42B7-91E1-807B942C9C62}" destId="{B0068499-148D-4ADB-87C4-C3B30A3CF2EC}" srcOrd="2" destOrd="0" presId="urn:microsoft.com/office/officeart/2009/3/layout/HorizontalOrganizationChart"/>
    <dgm:cxn modelId="{F84B0EE1-F7DE-404A-A7CE-BD27C1252C5B}" type="presParOf" srcId="{8EE55A29-DB32-4A9D-818D-283D7864F29B}" destId="{72731D9E-052B-492F-86F1-3DC2F800C205}" srcOrd="2" destOrd="0" presId="urn:microsoft.com/office/officeart/2009/3/layout/HorizontalOrganizationChart"/>
    <dgm:cxn modelId="{362EA863-461E-4898-8D3F-09F39B273785}" type="presParOf" srcId="{8EE55A29-DB32-4A9D-818D-283D7864F29B}" destId="{7F54DECF-8AF7-43F0-9CB5-84A6E0BDBD2D}" srcOrd="3" destOrd="0" presId="urn:microsoft.com/office/officeart/2009/3/layout/HorizontalOrganizationChart"/>
    <dgm:cxn modelId="{54CBCA31-A51E-41A2-A221-980EABF92ACD}" type="presParOf" srcId="{7F54DECF-8AF7-43F0-9CB5-84A6E0BDBD2D}" destId="{5622E6BA-1D42-4FB0-B1EC-B53A34CBA3F5}" srcOrd="0" destOrd="0" presId="urn:microsoft.com/office/officeart/2009/3/layout/HorizontalOrganizationChart"/>
    <dgm:cxn modelId="{36747B22-03C4-4592-87E9-FB9FEE52553C}" type="presParOf" srcId="{5622E6BA-1D42-4FB0-B1EC-B53A34CBA3F5}" destId="{7719428E-4E5B-4977-8AC7-EAC4B14CC93E}" srcOrd="0" destOrd="0" presId="urn:microsoft.com/office/officeart/2009/3/layout/HorizontalOrganizationChart"/>
    <dgm:cxn modelId="{BA754231-EE39-41C9-B816-04222543E658}" type="presParOf" srcId="{5622E6BA-1D42-4FB0-B1EC-B53A34CBA3F5}" destId="{DED7DE46-76C1-4FCE-BDA2-3D136545BE60}" srcOrd="1" destOrd="0" presId="urn:microsoft.com/office/officeart/2009/3/layout/HorizontalOrganizationChart"/>
    <dgm:cxn modelId="{7C727D78-B067-4C9D-8BA2-1A42CE9AB002}" type="presParOf" srcId="{7F54DECF-8AF7-43F0-9CB5-84A6E0BDBD2D}" destId="{402DE72A-F684-4E05-9588-F8D365541946}" srcOrd="1" destOrd="0" presId="urn:microsoft.com/office/officeart/2009/3/layout/HorizontalOrganizationChart"/>
    <dgm:cxn modelId="{B5C1A94E-A1C8-4EA9-9E27-CCE0752EDE43}" type="presParOf" srcId="{7F54DECF-8AF7-43F0-9CB5-84A6E0BDBD2D}" destId="{D476B9BD-118D-48DA-8E94-2FE989012D58}" srcOrd="2" destOrd="0" presId="urn:microsoft.com/office/officeart/2009/3/layout/HorizontalOrganizationChart"/>
    <dgm:cxn modelId="{9428A6FE-575A-4EB6-B2B3-C2BF21298E7D}" type="presParOf" srcId="{8EE55A29-DB32-4A9D-818D-283D7864F29B}" destId="{C13459C4-4F35-4DD7-A7DA-527A1EAB9AEF}" srcOrd="4" destOrd="0" presId="urn:microsoft.com/office/officeart/2009/3/layout/HorizontalOrganizationChart"/>
    <dgm:cxn modelId="{7053DBE1-217F-42C6-BD35-8ED6809420D8}" type="presParOf" srcId="{8EE55A29-DB32-4A9D-818D-283D7864F29B}" destId="{89300B4C-F876-4ECB-93FB-B3D3D4B36FF6}" srcOrd="5" destOrd="0" presId="urn:microsoft.com/office/officeart/2009/3/layout/HorizontalOrganizationChart"/>
    <dgm:cxn modelId="{642E751F-D9ED-41BC-876C-E2D4504D3AED}" type="presParOf" srcId="{89300B4C-F876-4ECB-93FB-B3D3D4B36FF6}" destId="{EFB39E47-F8A7-4AD4-8FE5-68E36097847B}" srcOrd="0" destOrd="0" presId="urn:microsoft.com/office/officeart/2009/3/layout/HorizontalOrganizationChart"/>
    <dgm:cxn modelId="{C252FC39-597B-4551-B001-59D677157274}" type="presParOf" srcId="{EFB39E47-F8A7-4AD4-8FE5-68E36097847B}" destId="{D36A2320-9BFB-46AF-9E17-CF13EB8129D6}" srcOrd="0" destOrd="0" presId="urn:microsoft.com/office/officeart/2009/3/layout/HorizontalOrganizationChart"/>
    <dgm:cxn modelId="{A55163B0-BCA4-4B20-9CBF-9D305ED879CF}" type="presParOf" srcId="{EFB39E47-F8A7-4AD4-8FE5-68E36097847B}" destId="{920C11E4-BC3A-4CE8-90E4-A8959433C1CD}" srcOrd="1" destOrd="0" presId="urn:microsoft.com/office/officeart/2009/3/layout/HorizontalOrganizationChart"/>
    <dgm:cxn modelId="{CDBD7272-4A8C-4322-BE57-83BED05CE7CD}" type="presParOf" srcId="{89300B4C-F876-4ECB-93FB-B3D3D4B36FF6}" destId="{AEBAE1EA-AE7C-41F3-A1E7-4BF244F2B89D}" srcOrd="1" destOrd="0" presId="urn:microsoft.com/office/officeart/2009/3/layout/HorizontalOrganizationChart"/>
    <dgm:cxn modelId="{14FC215F-8D86-4E22-ACA7-17CA946254F2}" type="presParOf" srcId="{89300B4C-F876-4ECB-93FB-B3D3D4B36FF6}" destId="{9B3B7131-613D-4F48-B477-90FAE6516853}" srcOrd="2" destOrd="0" presId="urn:microsoft.com/office/officeart/2009/3/layout/HorizontalOrganizationChart"/>
    <dgm:cxn modelId="{018FC818-CB6D-4A34-B203-813CFF926453}" type="presParOf" srcId="{E2CC31B9-2564-4BEC-B484-A377397DFBD8}" destId="{F322A8F6-6A81-4C2A-B090-249B5A775409}" srcOrd="2" destOrd="0" presId="urn:microsoft.com/office/officeart/2009/3/layout/HorizontalOrganizationChart"/>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683BAC54-C1A2-4E3A-AB0E-CCBA8A49BBA9}" type="datetimeFigureOut">
              <a:rPr lang="it-IT"/>
              <a:pPr>
                <a:defRPr/>
              </a:pPr>
              <a:t>28/06/2016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A1ABDC3-AA7B-478B-857E-9F12505A453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EDB015D-402A-4226-9BE3-C441C89E422D}" type="datetimeFigureOut">
              <a:rPr lang="it-IT"/>
              <a:pPr>
                <a:defRPr/>
              </a:pPr>
              <a:t>28/06/2016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4AB9F47-75E7-486B-82CE-1048E3B6045F}"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7949272-B8C2-4DCA-9106-E8B6BAD5BCC0}" type="datetimeFigureOut">
              <a:rPr lang="it-IT"/>
              <a:pPr>
                <a:defRPr/>
              </a:pPr>
              <a:t>28/06/2016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74890C4-42D2-423D-89E2-52D245C65F3D}"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4" name="Immagine 6"/>
          <p:cNvPicPr>
            <a:picLocks noChangeAspect="1"/>
          </p:cNvPicPr>
          <p:nvPr userDrawn="1"/>
        </p:nvPicPr>
        <p:blipFill>
          <a:blip r:embed="rId2"/>
          <a:srcRect/>
          <a:stretch>
            <a:fillRect/>
          </a:stretch>
        </p:blipFill>
        <p:spPr bwMode="auto">
          <a:xfrm>
            <a:off x="10204450" y="92075"/>
            <a:ext cx="1809750" cy="276225"/>
          </a:xfrm>
          <a:prstGeom prst="rect">
            <a:avLst/>
          </a:prstGeom>
          <a:noFill/>
          <a:ln w="9525">
            <a:noFill/>
            <a:miter lim="800000"/>
            <a:headEnd/>
            <a:tailEnd/>
          </a:ln>
        </p:spPr>
      </p:pic>
      <p:sp>
        <p:nvSpPr>
          <p:cNvPr id="2" name="Titolo 1"/>
          <p:cNvSpPr>
            <a:spLocks noGrp="1"/>
          </p:cNvSpPr>
          <p:nvPr>
            <p:ph type="title"/>
          </p:nvPr>
        </p:nvSpPr>
        <p:spPr/>
        <p:txBody>
          <a:bodyPr/>
          <a:lstStyle>
            <a:lvl1pPr>
              <a:defRPr b="1" cap="none" spc="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defRPr>
            </a:lvl1p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121B163D-8702-4275-9676-88B133363AB8}" type="datetimeFigureOut">
              <a:rPr lang="it-IT"/>
              <a:pPr>
                <a:defRPr/>
              </a:pPr>
              <a:t>28/06/2016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95EFA21-AB16-44D2-AD14-DC94B812B1F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lvl1pPr>
              <a:defRPr/>
            </a:lvl1pPr>
          </a:lstStyle>
          <a:p>
            <a:pPr>
              <a:defRPr/>
            </a:pPr>
            <a:fld id="{2079609D-656C-48DC-AD9D-5F524ADE0BE5}" type="datetimeFigureOut">
              <a:rPr lang="it-IT"/>
              <a:pPr>
                <a:defRPr/>
              </a:pPr>
              <a:t>28/06/2016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45EC056-6599-43D6-92CE-F4B9E3A9FAB1}"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AF96B205-F4CC-4B03-A91D-3A7F04A983EB}" type="datetimeFigureOut">
              <a:rPr lang="it-IT"/>
              <a:pPr>
                <a:defRPr/>
              </a:pPr>
              <a:t>28/06/2016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9824744-E1DE-43D2-8529-E72739A85AB8}"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EB9B98B7-EB2C-47EC-B304-4EABCA74EE91}" type="datetimeFigureOut">
              <a:rPr lang="it-IT"/>
              <a:pPr>
                <a:defRPr/>
              </a:pPr>
              <a:t>28/06/2016</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17B2863-C1E0-43CC-9F1A-DEB3D93E9445}"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2305ED84-0C58-47A4-A7D6-B287EEC84352}" type="datetimeFigureOut">
              <a:rPr lang="it-IT"/>
              <a:pPr>
                <a:defRPr/>
              </a:pPr>
              <a:t>28/06/2016</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13B55018-0BC3-4F34-8186-A491E8BFA839}"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DFB8EE70-5D6C-4056-96FE-5621A6E4908D}" type="datetimeFigureOut">
              <a:rPr lang="it-IT"/>
              <a:pPr>
                <a:defRPr/>
              </a:pPr>
              <a:t>28/06/2016</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D3A7959-245F-4405-BB3C-72C06E81E639}"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3"/>
          <p:cNvSpPr>
            <a:spLocks noGrp="1"/>
          </p:cNvSpPr>
          <p:nvPr>
            <p:ph type="dt" sz="half" idx="10"/>
          </p:nvPr>
        </p:nvSpPr>
        <p:spPr/>
        <p:txBody>
          <a:bodyPr/>
          <a:lstStyle>
            <a:lvl1pPr>
              <a:defRPr/>
            </a:lvl1pPr>
          </a:lstStyle>
          <a:p>
            <a:pPr>
              <a:defRPr/>
            </a:pPr>
            <a:fld id="{A5EEC234-B566-4944-9347-5C355F40228B}" type="datetimeFigureOut">
              <a:rPr lang="it-IT"/>
              <a:pPr>
                <a:defRPr/>
              </a:pPr>
              <a:t>28/06/2016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442BEF39-4FBD-4979-92D6-B48142C62A2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3"/>
          <p:cNvSpPr>
            <a:spLocks noGrp="1"/>
          </p:cNvSpPr>
          <p:nvPr>
            <p:ph type="dt" sz="half" idx="10"/>
          </p:nvPr>
        </p:nvSpPr>
        <p:spPr/>
        <p:txBody>
          <a:bodyPr/>
          <a:lstStyle>
            <a:lvl1pPr>
              <a:defRPr/>
            </a:lvl1pPr>
          </a:lstStyle>
          <a:p>
            <a:pPr>
              <a:defRPr/>
            </a:pPr>
            <a:fld id="{6216D470-2040-432E-B53A-9B201C7E48F1}" type="datetimeFigureOut">
              <a:rPr lang="it-IT"/>
              <a:pPr>
                <a:defRPr/>
              </a:pPr>
              <a:t>28/06/2016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B524D4F-90A2-47A9-A050-4EFE634E2698}"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9F752CC-A155-4E1A-B6DA-DC3E26D137C7}" type="datetimeFigureOut">
              <a:rPr lang="it-IT"/>
              <a:pPr>
                <a:defRPr/>
              </a:pPr>
              <a:t>28/06/2016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0E3F31D-D527-4C88-B64A-68698219E4B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206500"/>
            <a:ext cx="9293225" cy="1655763"/>
          </a:xfrm>
        </p:spPr>
        <p:txBody>
          <a:bodyPr rtlCol="0">
            <a:normAutofit fontScale="90000"/>
          </a:bodyPr>
          <a:lstStyle/>
          <a:p>
            <a:pPr fontAlgn="auto">
              <a:spcAft>
                <a:spcPts val="0"/>
              </a:spcAft>
              <a:defRPr/>
            </a:pPr>
            <a:r>
              <a:rPr lang="it-IT" sz="6600" b="1" dirty="0"/>
              <a:t>La legge di </a:t>
            </a:r>
            <a:br>
              <a:rPr lang="it-IT" sz="6600" b="1" dirty="0"/>
            </a:br>
            <a:r>
              <a:rPr lang="it-IT" sz="6600" b="1" dirty="0"/>
              <a:t>riforma del Terzo </a:t>
            </a:r>
            <a:r>
              <a:rPr lang="it-IT" sz="6600" b="1" dirty="0" smtClean="0"/>
              <a:t>settore</a:t>
            </a:r>
            <a:endParaRPr lang="it-IT" sz="6600" b="1" dirty="0"/>
          </a:p>
        </p:txBody>
      </p:sp>
      <p:sp>
        <p:nvSpPr>
          <p:cNvPr id="13314" name="Sottotitolo 2"/>
          <p:cNvSpPr>
            <a:spLocks noGrp="1"/>
          </p:cNvSpPr>
          <p:nvPr>
            <p:ph type="subTitle" idx="1"/>
          </p:nvPr>
        </p:nvSpPr>
        <p:spPr>
          <a:xfrm>
            <a:off x="1524000" y="3246438"/>
            <a:ext cx="9183688" cy="2349500"/>
          </a:xfrm>
        </p:spPr>
        <p:txBody>
          <a:bodyPr/>
          <a:lstStyle/>
          <a:p>
            <a:r>
              <a:rPr lang="it-IT" sz="4800" smtClean="0"/>
              <a:t>dopo l’approvazione a Senato</a:t>
            </a:r>
          </a:p>
          <a:p>
            <a:r>
              <a:rPr lang="it-IT" sz="4800" smtClean="0"/>
              <a:t>L’iter che ancora manca </a:t>
            </a:r>
          </a:p>
          <a:p>
            <a:r>
              <a:rPr lang="it-IT" sz="4800" smtClean="0"/>
              <a:t>Le novità più importanti</a:t>
            </a:r>
          </a:p>
          <a:p>
            <a:pPr algn="r"/>
            <a:endParaRPr lang="it-IT" sz="2800" smtClean="0">
              <a:solidFill>
                <a:srgbClr val="FF0000"/>
              </a:solidFill>
            </a:endParaRPr>
          </a:p>
          <a:p>
            <a:pPr algn="r"/>
            <a:r>
              <a:rPr lang="it-IT" sz="2800" smtClean="0">
                <a:solidFill>
                  <a:srgbClr val="FF0000"/>
                </a:solidFill>
              </a:rPr>
              <a:t>A cura del senatore Stefano Lepri</a:t>
            </a:r>
          </a:p>
        </p:txBody>
      </p:sp>
      <p:pic>
        <p:nvPicPr>
          <p:cNvPr id="13315" name="Immagine 3"/>
          <p:cNvPicPr>
            <a:picLocks noChangeAspect="1"/>
          </p:cNvPicPr>
          <p:nvPr/>
        </p:nvPicPr>
        <p:blipFill>
          <a:blip r:embed="rId2"/>
          <a:srcRect/>
          <a:stretch>
            <a:fillRect/>
          </a:stretch>
        </p:blipFill>
        <p:spPr bwMode="auto">
          <a:xfrm>
            <a:off x="4200525" y="238125"/>
            <a:ext cx="3830638" cy="5842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Servizio civile</a:t>
            </a:r>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it-IT" dirty="0"/>
              <a:t>Riscopre i valori della </a:t>
            </a:r>
            <a:r>
              <a:rPr lang="it-IT" b="1" dirty="0"/>
              <a:t>difesa non armata</a:t>
            </a:r>
            <a:r>
              <a:rPr lang="it-IT" dirty="0"/>
              <a:t> della Patria</a:t>
            </a:r>
          </a:p>
          <a:p>
            <a:pPr fontAlgn="auto">
              <a:spcAft>
                <a:spcPts val="0"/>
              </a:spcAft>
              <a:buFont typeface="Arial" panose="020B0604020202020204" pitchFamily="34" charset="0"/>
              <a:buChar char="•"/>
              <a:defRPr/>
            </a:pPr>
            <a:r>
              <a:rPr lang="it-IT" dirty="0">
                <a:solidFill>
                  <a:srgbClr val="000000"/>
                </a:solidFill>
                <a:ea typeface="Calibri" panose="020F0502020204030204" pitchFamily="34" charset="0"/>
              </a:rPr>
              <a:t>Aperto a giovani </a:t>
            </a:r>
            <a:r>
              <a:rPr lang="it-IT" b="1" dirty="0">
                <a:solidFill>
                  <a:srgbClr val="000000"/>
                </a:solidFill>
                <a:ea typeface="Calibri" panose="020F0502020204030204" pitchFamily="34" charset="0"/>
              </a:rPr>
              <a:t>italiani e stranieri regolarmente soggiornanti </a:t>
            </a:r>
            <a:r>
              <a:rPr lang="it-IT" dirty="0">
                <a:solidFill>
                  <a:srgbClr val="000000"/>
                </a:solidFill>
                <a:ea typeface="Calibri" panose="020F0502020204030204" pitchFamily="34" charset="0"/>
              </a:rPr>
              <a:t>di età compresa tra 18 e 28 anni =&gt; risolta definitivamente la questione, più volte oggetto di sentenze in tal senso, dell’apertura del servizio civile agli stranieri regolarmente soggiornanti</a:t>
            </a:r>
          </a:p>
          <a:p>
            <a:pPr fontAlgn="auto">
              <a:spcAft>
                <a:spcPts val="0"/>
              </a:spcAft>
              <a:buFont typeface="Arial" panose="020B0604020202020204" pitchFamily="34" charset="0"/>
              <a:buChar char="•"/>
              <a:defRPr/>
            </a:pPr>
            <a:r>
              <a:rPr lang="it-IT" dirty="0">
                <a:solidFill>
                  <a:srgbClr val="000000"/>
                </a:solidFill>
                <a:ea typeface="Calibri" panose="020F0502020204030204" pitchFamily="34" charset="0"/>
              </a:rPr>
              <a:t>Riordino delle </a:t>
            </a:r>
            <a:r>
              <a:rPr lang="it-IT" b="1" dirty="0" smtClean="0">
                <a:solidFill>
                  <a:srgbClr val="000000"/>
                </a:solidFill>
                <a:ea typeface="Calibri" panose="020F0502020204030204" pitchFamily="34" charset="0"/>
              </a:rPr>
              <a:t>competenze</a:t>
            </a:r>
            <a:r>
              <a:rPr lang="it-IT" dirty="0" smtClean="0">
                <a:solidFill>
                  <a:srgbClr val="000000"/>
                </a:solidFill>
                <a:ea typeface="Calibri" panose="020F0502020204030204" pitchFamily="34" charset="0"/>
              </a:rPr>
              <a:t> </a:t>
            </a:r>
            <a:r>
              <a:rPr lang="it-IT" dirty="0">
                <a:solidFill>
                  <a:srgbClr val="000000"/>
                </a:solidFill>
                <a:ea typeface="Calibri" panose="020F0502020204030204" pitchFamily="34" charset="0"/>
              </a:rPr>
              <a:t>con:</a:t>
            </a:r>
          </a:p>
          <a:p>
            <a:pPr lvl="1" fontAlgn="auto">
              <a:spcAft>
                <a:spcPts val="0"/>
              </a:spcAft>
              <a:buFont typeface="Arial" panose="020B0604020202020204" pitchFamily="34" charset="0"/>
              <a:buChar char="•"/>
              <a:defRPr/>
            </a:pPr>
            <a:r>
              <a:rPr lang="it-IT" dirty="0">
                <a:solidFill>
                  <a:srgbClr val="000000"/>
                </a:solidFill>
                <a:ea typeface="Calibri" panose="020F0502020204030204" pitchFamily="34" charset="0"/>
              </a:rPr>
              <a:t>attribuzione allo Stato della funzione di programmazione, organizzazione, accreditamento e controllo del servizio civile universale; </a:t>
            </a:r>
          </a:p>
          <a:p>
            <a:pPr lvl="1" fontAlgn="auto">
              <a:spcAft>
                <a:spcPts val="0"/>
              </a:spcAft>
              <a:buFont typeface="Arial" panose="020B0604020202020204" pitchFamily="34" charset="0"/>
              <a:buChar char="•"/>
              <a:defRPr/>
            </a:pPr>
            <a:r>
              <a:rPr lang="it-IT" dirty="0">
                <a:solidFill>
                  <a:srgbClr val="000000"/>
                </a:solidFill>
                <a:ea typeface="Calibri" panose="020F0502020204030204" pitchFamily="34" charset="0"/>
              </a:rPr>
              <a:t>realizzazione, con il coinvolgimento delle Regioni, dei programmi da parte di enti locali, altri enti pubblici territoriali ed enti di Terzo settore; </a:t>
            </a:r>
          </a:p>
          <a:p>
            <a:pPr lvl="1" fontAlgn="auto">
              <a:spcAft>
                <a:spcPts val="0"/>
              </a:spcAft>
              <a:buFont typeface="Arial" panose="020B0604020202020204" pitchFamily="34" charset="0"/>
              <a:buChar char="•"/>
              <a:defRPr/>
            </a:pPr>
            <a:r>
              <a:rPr lang="it-IT" dirty="0">
                <a:solidFill>
                  <a:srgbClr val="000000"/>
                </a:solidFill>
                <a:ea typeface="Calibri" panose="020F0502020204030204" pitchFamily="34" charset="0"/>
              </a:rPr>
              <a:t>possibilità per le Regioni, gli enti locali, gli altri enti pubblici territoriali e gli enti di Terzo settore di attivare autonomamente progetti di servizio civile con risorse proprie, da realizzare presso soggetti accreditati</a:t>
            </a:r>
            <a:endParaRPr lang="it-IT" dirty="0"/>
          </a:p>
          <a:p>
            <a:pPr fontAlgn="auto">
              <a:spcAft>
                <a:spcPts val="0"/>
              </a:spcAft>
              <a:buFont typeface="Arial" panose="020B0604020202020204" pitchFamily="34" charset="0"/>
              <a:buChar char="•"/>
              <a:defRPr/>
            </a:pP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Fisco</a:t>
            </a:r>
          </a:p>
        </p:txBody>
      </p:sp>
      <p:sp>
        <p:nvSpPr>
          <p:cNvPr id="23554" name="Segnaposto contenuto 2"/>
          <p:cNvSpPr>
            <a:spLocks noGrp="1"/>
          </p:cNvSpPr>
          <p:nvPr>
            <p:ph idx="1"/>
          </p:nvPr>
        </p:nvSpPr>
        <p:spPr>
          <a:xfrm>
            <a:off x="1320800" y="1825625"/>
            <a:ext cx="9550400" cy="4351338"/>
          </a:xfrm>
        </p:spPr>
        <p:txBody>
          <a:bodyPr/>
          <a:lstStyle/>
          <a:p>
            <a:r>
              <a:rPr lang="it-IT" smtClean="0"/>
              <a:t>Delega per una revisione complessiva del sistema, da realizzare nei decreti legislativi, al fine di una drastica semplificazione</a:t>
            </a:r>
          </a:p>
          <a:p>
            <a:r>
              <a:rPr lang="it-IT" smtClean="0"/>
              <a:t>Previste contabilità separate a seconda delle diverse poste contabili (e non della forma giuridica)</a:t>
            </a:r>
          </a:p>
          <a:p>
            <a:r>
              <a:rPr lang="it-IT" smtClean="0"/>
              <a:t>Orientamento a riunificare le categorie normative civilistiche e fiscali in materia di non distribuzione degli utili e di settori di attività</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Tutele dei lavoratori</a:t>
            </a:r>
          </a:p>
        </p:txBody>
      </p:sp>
      <p:sp>
        <p:nvSpPr>
          <p:cNvPr id="24578" name="Segnaposto contenuto 2"/>
          <p:cNvSpPr>
            <a:spLocks noGrp="1"/>
          </p:cNvSpPr>
          <p:nvPr>
            <p:ph idx="1"/>
          </p:nvPr>
        </p:nvSpPr>
        <p:spPr/>
        <p:txBody>
          <a:bodyPr/>
          <a:lstStyle/>
          <a:p>
            <a:r>
              <a:rPr lang="it-IT" sz="3200" smtClean="0"/>
              <a:t>Previsti obblighi di informazione a favore dei lavoratori</a:t>
            </a:r>
          </a:p>
          <a:p>
            <a:r>
              <a:rPr lang="it-IT" sz="3200" smtClean="0"/>
              <a:t>Gli appalti pubblici dovranno assicurare la piena applicazione dei contratti collettivi nazionali di lavoro siglati con le organizzazioni sindacali maggiormente rappresentative</a:t>
            </a:r>
          </a:p>
          <a:p>
            <a:endParaRPr lang="it-IT"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Controlli e trasparenza</a:t>
            </a:r>
          </a:p>
        </p:txBody>
      </p:sp>
      <p:sp>
        <p:nvSpPr>
          <p:cNvPr id="3" name="Segnaposto contenuto 2"/>
          <p:cNvSpPr>
            <a:spLocks noGrp="1"/>
          </p:cNvSpPr>
          <p:nvPr>
            <p:ph idx="1"/>
          </p:nvPr>
        </p:nvSpPr>
        <p:spPr>
          <a:xfrm>
            <a:off x="838200" y="1825625"/>
            <a:ext cx="10515600" cy="4621213"/>
          </a:xfrm>
        </p:spPr>
        <p:txBody>
          <a:bodyPr rtlCol="0">
            <a:normAutofit fontScale="92500" lnSpcReduction="10000"/>
          </a:bodyPr>
          <a:lstStyle/>
          <a:p>
            <a:pPr fontAlgn="auto">
              <a:spcAft>
                <a:spcPts val="0"/>
              </a:spcAft>
              <a:buFont typeface="Arial" panose="020B0604020202020204" pitchFamily="34" charset="0"/>
              <a:buChar char="•"/>
              <a:defRPr/>
            </a:pPr>
            <a:r>
              <a:rPr lang="it-IT" dirty="0"/>
              <a:t>I controlli faranno capo al Ministero del Lavoro e saranno svolti, oltre che attraverso le reti associative di secondo livello, anche con i centri di servizio per il volontariato</a:t>
            </a:r>
          </a:p>
          <a:p>
            <a:pPr fontAlgn="auto">
              <a:spcAft>
                <a:spcPts val="0"/>
              </a:spcAft>
              <a:buFont typeface="Arial" panose="020B0604020202020204" pitchFamily="34" charset="0"/>
              <a:buChar char="•"/>
              <a:defRPr/>
            </a:pPr>
            <a:r>
              <a:rPr lang="it-IT" dirty="0"/>
              <a:t>Maggiore trasparenza negli statuti, nei bilanci e negli atti di associazioni e fondazioni e condivisione degli obblighi previsti per le imprese se esercitano attività imprenditoriali</a:t>
            </a:r>
          </a:p>
          <a:p>
            <a:pPr fontAlgn="auto">
              <a:spcAft>
                <a:spcPts val="0"/>
              </a:spcAft>
              <a:buFont typeface="Arial" panose="020B0604020202020204" pitchFamily="34" charset="0"/>
              <a:buChar char="•"/>
              <a:defRPr/>
            </a:pPr>
            <a:r>
              <a:rPr lang="it-IT" dirty="0"/>
              <a:t>Obblighi di controllo interno, di rendicontazione, di trasparenza e d'informazione nei confronti degli associati e dei terzi, differenziati anche in ragione della dimensione economica dell'attività svolta e dell'impiego di risorse pubbliche</a:t>
            </a:r>
          </a:p>
          <a:p>
            <a:pPr fontAlgn="auto">
              <a:spcAft>
                <a:spcPts val="0"/>
              </a:spcAft>
              <a:buFont typeface="Arial" panose="020B0604020202020204" pitchFamily="34" charset="0"/>
              <a:buChar char="•"/>
              <a:defRPr/>
            </a:pPr>
            <a:r>
              <a:rPr lang="it-IT" dirty="0"/>
              <a:t>Registro unico del Terzo settore pubblico e consultabile, iscrizione obbligatoria per chi usa fondi pubblici o fa raccolta fondi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smtClean="0"/>
              <a:t>Finanza innovativa, Fondazione Italia sociale    e immobili pubblici inutilizzati</a:t>
            </a:r>
            <a:endParaRPr lang="it-IT" dirty="0"/>
          </a:p>
        </p:txBody>
      </p:sp>
      <p:sp>
        <p:nvSpPr>
          <p:cNvPr id="3" name="Segnaposto contenuto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it-IT" dirty="0" smtClean="0"/>
              <a:t>Sono istituiti </a:t>
            </a:r>
            <a:r>
              <a:rPr lang="it-IT" b="1" dirty="0" smtClean="0"/>
              <a:t>due distinti fondi</a:t>
            </a:r>
            <a:r>
              <a:rPr lang="it-IT" dirty="0" smtClean="0"/>
              <a:t> per sostenere gli investimenti: uno per le imprese sociali, l’altro per associazioni di volontariato, di promozione sociale e fondazioni</a:t>
            </a:r>
          </a:p>
          <a:p>
            <a:pPr fontAlgn="auto">
              <a:spcAft>
                <a:spcPts val="0"/>
              </a:spcAft>
              <a:buFont typeface="Arial" panose="020B0604020202020204" pitchFamily="34" charset="0"/>
              <a:buChar char="•"/>
              <a:defRPr/>
            </a:pPr>
            <a:r>
              <a:rPr lang="it-IT" dirty="0" smtClean="0"/>
              <a:t>E’ costituita la </a:t>
            </a:r>
            <a:r>
              <a:rPr lang="it-IT" b="1" dirty="0" smtClean="0"/>
              <a:t>Fondazione Italia sociale</a:t>
            </a:r>
            <a:r>
              <a:rPr lang="it-IT" dirty="0" smtClean="0"/>
              <a:t>, con l’obiettivo di raccogliere fondi da privati e mecenati, da investire in attività innovative a forte impatto sociale e occupazionale svolte da parte di enti di terzo settore</a:t>
            </a:r>
          </a:p>
          <a:p>
            <a:pPr fontAlgn="auto">
              <a:spcAft>
                <a:spcPts val="0"/>
              </a:spcAft>
              <a:buFont typeface="Arial" panose="020B0604020202020204" pitchFamily="34" charset="0"/>
              <a:buChar char="•"/>
              <a:defRPr/>
            </a:pPr>
            <a:r>
              <a:rPr lang="it-IT" dirty="0" smtClean="0"/>
              <a:t>Sono previsti </a:t>
            </a:r>
            <a:r>
              <a:rPr lang="it-IT" b="1" dirty="0" smtClean="0"/>
              <a:t>nuovi strumenti di finanza</a:t>
            </a:r>
            <a:r>
              <a:rPr lang="it-IT" dirty="0" smtClean="0"/>
              <a:t>: ad esempio, raccolta di capitale di rischio tramite portali telematici e titoli di solidarietà</a:t>
            </a:r>
          </a:p>
          <a:p>
            <a:pPr fontAlgn="auto">
              <a:spcAft>
                <a:spcPts val="0"/>
              </a:spcAft>
              <a:buFont typeface="Arial" panose="020B0604020202020204" pitchFamily="34" charset="0"/>
              <a:buChar char="•"/>
              <a:defRPr/>
            </a:pPr>
            <a:r>
              <a:rPr lang="it-IT" dirty="0" smtClean="0"/>
              <a:t>Saranno semplificati e incentivati i meccanismi per concedere agli enti di terzo settore gli </a:t>
            </a:r>
            <a:r>
              <a:rPr lang="it-IT" b="1" dirty="0" smtClean="0"/>
              <a:t>immobili pubblici inutilizzati</a:t>
            </a:r>
            <a:r>
              <a:rPr lang="it-IT" dirty="0" smtClean="0"/>
              <a:t> e quelli confiscati </a:t>
            </a:r>
            <a:r>
              <a:rPr lang="it-IT" smtClean="0"/>
              <a:t>alle mafie</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arrotondato 9"/>
          <p:cNvSpPr/>
          <p:nvPr/>
        </p:nvSpPr>
        <p:spPr>
          <a:xfrm>
            <a:off x="838200" y="5948363"/>
            <a:ext cx="6040438" cy="720725"/>
          </a:xfrm>
          <a:prstGeom prst="round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 name="Titolo 1"/>
          <p:cNvSpPr>
            <a:spLocks noGrp="1"/>
          </p:cNvSpPr>
          <p:nvPr>
            <p:ph type="title"/>
          </p:nvPr>
        </p:nvSpPr>
        <p:spPr>
          <a:xfrm>
            <a:off x="838200" y="365125"/>
            <a:ext cx="10637520" cy="942467"/>
          </a:xfrm>
        </p:spPr>
        <p:txBody>
          <a:bodyPr rtlCol="0">
            <a:normAutofit/>
          </a:bodyPr>
          <a:lstStyle/>
          <a:p>
            <a:pPr fontAlgn="auto">
              <a:spcAft>
                <a:spcPts val="0"/>
              </a:spcAft>
              <a:defRPr/>
            </a:pPr>
            <a:r>
              <a:rPr lang="it-IT" dirty="0"/>
              <a:t>Il percorso della riforma</a:t>
            </a:r>
          </a:p>
        </p:txBody>
      </p:sp>
      <p:sp>
        <p:nvSpPr>
          <p:cNvPr id="3" name="Segnaposto contenuto 2"/>
          <p:cNvSpPr>
            <a:spLocks noGrp="1"/>
          </p:cNvSpPr>
          <p:nvPr>
            <p:ph idx="1"/>
          </p:nvPr>
        </p:nvSpPr>
        <p:spPr>
          <a:xfrm>
            <a:off x="838200" y="1533525"/>
            <a:ext cx="6040438" cy="5135563"/>
          </a:xfrm>
        </p:spPr>
        <p:txBody>
          <a:bodyPr rtlCol="0">
            <a:normAutofit fontScale="85000" lnSpcReduction="10000"/>
          </a:bodyPr>
          <a:lstStyle/>
          <a:p>
            <a:pPr fontAlgn="auto">
              <a:spcAft>
                <a:spcPts val="0"/>
              </a:spcAft>
              <a:buFont typeface="Arial" panose="020B0604020202020204" pitchFamily="34" charset="0"/>
              <a:buChar char="•"/>
              <a:defRPr/>
            </a:pPr>
            <a:r>
              <a:rPr lang="it-IT" dirty="0"/>
              <a:t>Aprile 2014, il premier </a:t>
            </a:r>
            <a:r>
              <a:rPr lang="it-IT" dirty="0" err="1"/>
              <a:t>Renzi</a:t>
            </a:r>
            <a:r>
              <a:rPr lang="it-IT" dirty="0"/>
              <a:t> annuncia al Festival del volontariato che si intende procedere ad una riforma del Terzo settore</a:t>
            </a:r>
          </a:p>
          <a:p>
            <a:pPr fontAlgn="auto">
              <a:spcAft>
                <a:spcPts val="0"/>
              </a:spcAft>
              <a:buFont typeface="Arial" panose="020B0604020202020204" pitchFamily="34" charset="0"/>
              <a:buChar char="•"/>
              <a:defRPr/>
            </a:pPr>
            <a:r>
              <a:rPr lang="it-IT" dirty="0"/>
              <a:t>Estate 2014, disegno di legge del Governo a seguito di una lunga consultazione</a:t>
            </a:r>
          </a:p>
          <a:p>
            <a:pPr fontAlgn="auto">
              <a:spcAft>
                <a:spcPts val="0"/>
              </a:spcAft>
              <a:buFont typeface="Arial" panose="020B0604020202020204" pitchFamily="34" charset="0"/>
              <a:buChar char="•"/>
              <a:defRPr/>
            </a:pPr>
            <a:r>
              <a:rPr lang="it-IT" dirty="0"/>
              <a:t>Primavera 2015, discussione e approvazione presso la Camera dei deputati</a:t>
            </a:r>
          </a:p>
          <a:p>
            <a:pPr fontAlgn="auto">
              <a:spcAft>
                <a:spcPts val="0"/>
              </a:spcAft>
              <a:buFont typeface="Arial" panose="020B0604020202020204" pitchFamily="34" charset="0"/>
              <a:buChar char="•"/>
              <a:defRPr/>
            </a:pPr>
            <a:r>
              <a:rPr lang="it-IT" dirty="0"/>
              <a:t>Marzo 2016, approvazione con modifiche – concordate anche con la Camera – al Senato</a:t>
            </a:r>
          </a:p>
          <a:p>
            <a:pPr fontAlgn="auto">
              <a:spcAft>
                <a:spcPts val="0"/>
              </a:spcAft>
              <a:buFont typeface="Arial" panose="020B0604020202020204" pitchFamily="34" charset="0"/>
              <a:buChar char="•"/>
              <a:defRPr/>
            </a:pPr>
            <a:r>
              <a:rPr lang="it-IT" dirty="0"/>
              <a:t>Nei prossimi mesi, ritorno alla Camera per l’approvazione definitiva</a:t>
            </a:r>
          </a:p>
          <a:p>
            <a:pPr fontAlgn="auto">
              <a:spcAft>
                <a:spcPts val="0"/>
              </a:spcAft>
              <a:buFont typeface="Arial" panose="020B0604020202020204" pitchFamily="34" charset="0"/>
              <a:buChar char="•"/>
              <a:defRPr/>
            </a:pPr>
            <a:r>
              <a:rPr lang="it-IT" b="1" dirty="0">
                <a:solidFill>
                  <a:srgbClr val="7030A0"/>
                </a:solidFill>
              </a:rPr>
              <a:t>Nei successivi 12 mesi, approvazione dei decreti attuativi</a:t>
            </a:r>
          </a:p>
        </p:txBody>
      </p:sp>
      <p:cxnSp>
        <p:nvCxnSpPr>
          <p:cNvPr id="5" name="Connettore 4 4"/>
          <p:cNvCxnSpPr/>
          <p:nvPr/>
        </p:nvCxnSpPr>
        <p:spPr>
          <a:xfrm flipV="1">
            <a:off x="7037388" y="4460875"/>
            <a:ext cx="1985962" cy="1717675"/>
          </a:xfrm>
          <a:prstGeom prst="bentConnector3">
            <a:avLst>
              <a:gd name="adj1" fmla="val 50000"/>
            </a:avLst>
          </a:prstGeom>
          <a:ln w="57150">
            <a:solidFill>
              <a:srgbClr val="FFC000"/>
            </a:solidFill>
            <a:tailEnd type="triangle" w="lg" len="lg"/>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341" name="Segnaposto contenuto 2"/>
          <p:cNvSpPr txBox="1">
            <a:spLocks/>
          </p:cNvSpPr>
          <p:nvPr/>
        </p:nvSpPr>
        <p:spPr bwMode="auto">
          <a:xfrm>
            <a:off x="9183688" y="2681288"/>
            <a:ext cx="2830512" cy="3516312"/>
          </a:xfrm>
          <a:prstGeom prst="rect">
            <a:avLst/>
          </a:prstGeom>
          <a:solidFill>
            <a:srgbClr val="92D050"/>
          </a:solidFill>
          <a:ln w="9525">
            <a:noFill/>
            <a:miter lim="800000"/>
            <a:headEnd/>
            <a:tailEnd/>
          </a:ln>
        </p:spPr>
        <p:txBody>
          <a:bodyPr/>
          <a:lstStyle/>
          <a:p>
            <a:pPr marL="228600" indent="-228600">
              <a:lnSpc>
                <a:spcPct val="90000"/>
              </a:lnSpc>
              <a:spcBef>
                <a:spcPts val="1000"/>
              </a:spcBef>
              <a:buFont typeface="Arial" charset="0"/>
              <a:buChar char="•"/>
            </a:pPr>
            <a:r>
              <a:rPr lang="it-IT" sz="2400">
                <a:solidFill>
                  <a:srgbClr val="7030A0"/>
                </a:solidFill>
                <a:latin typeface="Calibri" pitchFamily="34" charset="0"/>
              </a:rPr>
              <a:t>Revisione Libro I° codice civile (associazioni e fondazioni)</a:t>
            </a:r>
          </a:p>
          <a:p>
            <a:pPr marL="228600" indent="-228600">
              <a:lnSpc>
                <a:spcPct val="90000"/>
              </a:lnSpc>
              <a:spcBef>
                <a:spcPts val="1000"/>
              </a:spcBef>
              <a:buFont typeface="Arial" charset="0"/>
              <a:buChar char="•"/>
            </a:pPr>
            <a:r>
              <a:rPr lang="it-IT" sz="2400">
                <a:solidFill>
                  <a:srgbClr val="7030A0"/>
                </a:solidFill>
                <a:latin typeface="Calibri" pitchFamily="34" charset="0"/>
              </a:rPr>
              <a:t>Codice del terzo settore (compresi aspetti fiscali)</a:t>
            </a:r>
          </a:p>
          <a:p>
            <a:pPr marL="228600" indent="-228600">
              <a:lnSpc>
                <a:spcPct val="90000"/>
              </a:lnSpc>
              <a:spcBef>
                <a:spcPts val="1000"/>
              </a:spcBef>
              <a:buFont typeface="Arial" charset="0"/>
              <a:buChar char="•"/>
            </a:pPr>
            <a:r>
              <a:rPr lang="it-IT" sz="2400">
                <a:solidFill>
                  <a:srgbClr val="7030A0"/>
                </a:solidFill>
                <a:latin typeface="Calibri" pitchFamily="34" charset="0"/>
              </a:rPr>
              <a:t>Impresa sociale</a:t>
            </a:r>
          </a:p>
          <a:p>
            <a:pPr marL="228600" indent="-228600">
              <a:lnSpc>
                <a:spcPct val="90000"/>
              </a:lnSpc>
              <a:spcBef>
                <a:spcPts val="1000"/>
              </a:spcBef>
              <a:buFont typeface="Arial" charset="0"/>
              <a:buChar char="•"/>
            </a:pPr>
            <a:r>
              <a:rPr lang="it-IT" sz="2400">
                <a:solidFill>
                  <a:srgbClr val="7030A0"/>
                </a:solidFill>
                <a:latin typeface="Calibri" pitchFamily="34" charset="0"/>
              </a:rPr>
              <a:t>Servizio civile</a:t>
            </a:r>
            <a:endParaRPr lang="it-IT" sz="2800">
              <a:solidFill>
                <a:srgbClr val="7030A0"/>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Il Terzo settore diventa un soggetto giuridico</a:t>
            </a:r>
          </a:p>
        </p:txBody>
      </p:sp>
      <p:sp>
        <p:nvSpPr>
          <p:cNvPr id="3" name="Segnaposto contenuto 2"/>
          <p:cNvSpPr>
            <a:spLocks noGrp="1"/>
          </p:cNvSpPr>
          <p:nvPr>
            <p:ph idx="1"/>
          </p:nvPr>
        </p:nvSpPr>
        <p:spPr>
          <a:xfrm>
            <a:off x="838200" y="1825625"/>
            <a:ext cx="10515600" cy="1296988"/>
          </a:xfrm>
        </p:spPr>
        <p:txBody>
          <a:bodyPr rtlCol="0">
            <a:normAutofit/>
          </a:bodyPr>
          <a:lstStyle/>
          <a:p>
            <a:pPr fontAlgn="auto">
              <a:spcAft>
                <a:spcPts val="0"/>
              </a:spcAft>
              <a:buFont typeface="Arial" panose="020B0604020202020204" pitchFamily="34" charset="0"/>
              <a:buChar char="•"/>
              <a:defRPr/>
            </a:pPr>
            <a:r>
              <a:rPr lang="it-IT" sz="2600" dirty="0"/>
              <a:t>Da trent’anni si parla di Terzo settore, ma sino ad oggi questa era un’espressione di sociologi ed economisti. Con la nuova legge, il Terzo settore diventerà un soggetto, con una sua definizione giuridica</a:t>
            </a:r>
          </a:p>
          <a:p>
            <a:pPr marL="0" indent="0" fontAlgn="auto">
              <a:spcAft>
                <a:spcPts val="0"/>
              </a:spcAft>
              <a:buFont typeface="Arial" panose="020B0604020202020204" pitchFamily="34" charset="0"/>
              <a:buNone/>
              <a:defRPr/>
            </a:pPr>
            <a:endParaRPr lang="it-IT" dirty="0"/>
          </a:p>
        </p:txBody>
      </p:sp>
      <p:sp>
        <p:nvSpPr>
          <p:cNvPr id="5" name="Rettangolo 4"/>
          <p:cNvSpPr/>
          <p:nvPr/>
        </p:nvSpPr>
        <p:spPr>
          <a:xfrm>
            <a:off x="636588" y="3473450"/>
            <a:ext cx="6308725" cy="660400"/>
          </a:xfrm>
          <a:prstGeom prst="rect">
            <a:avLst/>
          </a:prstGeom>
          <a:solidFill>
            <a:schemeClr val="accent1">
              <a:lumMod val="75000"/>
            </a:schemeClr>
          </a:solid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dirty="0"/>
              <a:t>Volontariato</a:t>
            </a:r>
          </a:p>
        </p:txBody>
      </p:sp>
      <p:sp>
        <p:nvSpPr>
          <p:cNvPr id="6" name="Rettangolo 5"/>
          <p:cNvSpPr/>
          <p:nvPr/>
        </p:nvSpPr>
        <p:spPr>
          <a:xfrm>
            <a:off x="636588" y="4197350"/>
            <a:ext cx="6308725" cy="660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dirty="0"/>
              <a:t>Associazionismo</a:t>
            </a:r>
          </a:p>
        </p:txBody>
      </p:sp>
      <p:sp>
        <p:nvSpPr>
          <p:cNvPr id="7" name="Rettangolo 6"/>
          <p:cNvSpPr/>
          <p:nvPr/>
        </p:nvSpPr>
        <p:spPr>
          <a:xfrm>
            <a:off x="636588" y="4913313"/>
            <a:ext cx="6308725" cy="660400"/>
          </a:xfrm>
          <a:prstGeom prst="rect">
            <a:avLst/>
          </a:prstGeom>
          <a:solidFill>
            <a:schemeClr val="accent6">
              <a:lumMod val="7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dirty="0"/>
              <a:t>Cooperazione sociale</a:t>
            </a:r>
          </a:p>
        </p:txBody>
      </p:sp>
      <p:sp>
        <p:nvSpPr>
          <p:cNvPr id="8" name="Rettangolo 7"/>
          <p:cNvSpPr/>
          <p:nvPr/>
        </p:nvSpPr>
        <p:spPr>
          <a:xfrm>
            <a:off x="636588" y="5611813"/>
            <a:ext cx="6308725" cy="660400"/>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dirty="0"/>
              <a:t>…altre forme di terzo settore</a:t>
            </a:r>
          </a:p>
        </p:txBody>
      </p:sp>
      <p:sp>
        <p:nvSpPr>
          <p:cNvPr id="4" name="Rettangolo 3"/>
          <p:cNvSpPr/>
          <p:nvPr/>
        </p:nvSpPr>
        <p:spPr>
          <a:xfrm>
            <a:off x="3810000" y="3459163"/>
            <a:ext cx="3154363" cy="2798762"/>
          </a:xfrm>
          <a:prstGeom prst="rect">
            <a:avLst/>
          </a:prstGeom>
          <a:solidFill>
            <a:srgbClr val="A6A6A6">
              <a:alpha val="63922"/>
            </a:srgbClr>
          </a:solidFill>
          <a:ln w="762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9" name="CasellaDiTesto 8"/>
          <p:cNvSpPr txBox="1"/>
          <p:nvPr/>
        </p:nvSpPr>
        <p:spPr>
          <a:xfrm>
            <a:off x="4254452" y="3981162"/>
            <a:ext cx="2228367" cy="1754326"/>
          </a:xfrm>
          <a:prstGeom prst="rect">
            <a:avLst/>
          </a:prstGeom>
          <a:noFill/>
        </p:spPr>
        <p:txBody>
          <a:bodyPr wrap="none">
            <a:spAutoFit/>
          </a:bodyPr>
          <a:lstStyle/>
          <a:p>
            <a:pPr algn="ctr" fontAlgn="auto">
              <a:spcBef>
                <a:spcPts val="0"/>
              </a:spcBef>
              <a:spcAft>
                <a:spcPts val="0"/>
              </a:spcAft>
              <a:defRPr/>
            </a:pPr>
            <a:r>
              <a:rPr lang="it-IT" sz="5400" b="1" dirty="0">
                <a:ln w="6600">
                  <a:solidFill>
                    <a:schemeClr val="accent2"/>
                  </a:solidFill>
                  <a:prstDash val="solid"/>
                </a:ln>
                <a:solidFill>
                  <a:srgbClr val="FFFFFF"/>
                </a:solidFill>
                <a:effectLst>
                  <a:outerShdw dist="38100" dir="2700000" algn="tl" rotWithShape="0">
                    <a:schemeClr val="accent2"/>
                  </a:outerShdw>
                </a:effectLst>
                <a:latin typeface="+mn-lt"/>
                <a:cs typeface="+mn-cs"/>
              </a:rPr>
              <a:t>Terzo</a:t>
            </a:r>
          </a:p>
          <a:p>
            <a:pPr algn="ctr" fontAlgn="auto">
              <a:spcBef>
                <a:spcPts val="0"/>
              </a:spcBef>
              <a:spcAft>
                <a:spcPts val="0"/>
              </a:spcAft>
              <a:defRPr/>
            </a:pPr>
            <a:r>
              <a:rPr lang="it-IT" sz="5400" b="1" dirty="0">
                <a:ln w="6600">
                  <a:solidFill>
                    <a:schemeClr val="accent2"/>
                  </a:solidFill>
                  <a:prstDash val="solid"/>
                </a:ln>
                <a:solidFill>
                  <a:srgbClr val="FFFFFF"/>
                </a:solidFill>
                <a:effectLst>
                  <a:outerShdw dist="38100" dir="2700000" algn="tl" rotWithShape="0">
                    <a:schemeClr val="accent2"/>
                  </a:outerShdw>
                </a:effectLst>
                <a:latin typeface="+mn-lt"/>
                <a:cs typeface="+mn-cs"/>
              </a:rPr>
              <a:t>settore</a:t>
            </a:r>
          </a:p>
        </p:txBody>
      </p:sp>
      <p:sp>
        <p:nvSpPr>
          <p:cNvPr id="10" name="Segnaposto contenuto 2"/>
          <p:cNvSpPr txBox="1">
            <a:spLocks/>
          </p:cNvSpPr>
          <p:nvPr/>
        </p:nvSpPr>
        <p:spPr>
          <a:xfrm>
            <a:off x="7065963" y="3122613"/>
            <a:ext cx="5035550" cy="3657600"/>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it-IT" dirty="0"/>
              <a:t>Le forme di Terzo settore esistenti continuano ad esistere con le loro specificità, ma all’interno di un quadro normativo </a:t>
            </a:r>
            <a:r>
              <a:rPr lang="it-IT" dirty="0" smtClean="0"/>
              <a:t>unitario</a:t>
            </a:r>
            <a:endParaRPr lang="it-IT" dirty="0"/>
          </a:p>
          <a:p>
            <a:pPr fontAlgn="auto">
              <a:spcAft>
                <a:spcPts val="0"/>
              </a:spcAft>
              <a:defRPr/>
            </a:pPr>
            <a:r>
              <a:rPr lang="it-IT" dirty="0"/>
              <a:t>Tutte le organizzazioni di Terzo settore avranno alcune caratteristiche, obblighi e strumenti comuni</a:t>
            </a:r>
          </a:p>
          <a:p>
            <a:pPr fontAlgn="auto">
              <a:spcAft>
                <a:spcPts val="0"/>
              </a:spcAft>
              <a:defRPr/>
            </a:pPr>
            <a:r>
              <a:rPr lang="it-IT" dirty="0"/>
              <a:t>Nasce il Registro unico del Terzo settore</a:t>
            </a:r>
          </a:p>
          <a:p>
            <a:pPr fontAlgn="auto">
              <a:spcAft>
                <a:spcPts val="0"/>
              </a:spcAft>
              <a:defRPr/>
            </a:pPr>
            <a:endParaRPr lang="it-IT" dirty="0"/>
          </a:p>
          <a:p>
            <a:pPr marL="0" indent="0" fontAlgn="auto">
              <a:spcAft>
                <a:spcPts val="0"/>
              </a:spcAft>
              <a:buFont typeface="Arial" panose="020B0604020202020204" pitchFamily="34" charset="0"/>
              <a:buNone/>
              <a:defRPr/>
            </a:pPr>
            <a:endParaRPr lang="it-IT" dirty="0"/>
          </a:p>
        </p:txBody>
      </p:sp>
      <p:sp>
        <p:nvSpPr>
          <p:cNvPr id="11" name="CasellaDiTesto 10"/>
          <p:cNvSpPr txBox="1"/>
          <p:nvPr/>
        </p:nvSpPr>
        <p:spPr>
          <a:xfrm>
            <a:off x="4645025" y="3541713"/>
            <a:ext cx="1524000" cy="369887"/>
          </a:xfrm>
          <a:prstGeom prst="rect">
            <a:avLst/>
          </a:prstGeom>
        </p:spPr>
        <p:style>
          <a:lnRef idx="0">
            <a:schemeClr val="dk1"/>
          </a:lnRef>
          <a:fillRef idx="3">
            <a:schemeClr val="dk1"/>
          </a:fillRef>
          <a:effectRef idx="3">
            <a:schemeClr val="dk1"/>
          </a:effectRef>
          <a:fontRef idx="minor">
            <a:schemeClr val="lt1"/>
          </a:fontRef>
        </p:style>
        <p:txBody>
          <a:bodyPr wrap="none">
            <a:spAutoFit/>
          </a:bodyPr>
          <a:lstStyle/>
          <a:p>
            <a:pPr fontAlgn="auto">
              <a:spcBef>
                <a:spcPts val="0"/>
              </a:spcBef>
              <a:spcAft>
                <a:spcPts val="0"/>
              </a:spcAft>
              <a:defRPr/>
            </a:pPr>
            <a:r>
              <a:rPr lang="it-IT" dirty="0">
                <a:ln w="0"/>
                <a:solidFill>
                  <a:schemeClr val="bg1"/>
                </a:solidFill>
                <a:effectLst>
                  <a:outerShdw blurRad="38100" dist="19050" dir="2700000" algn="tl" rotWithShape="0">
                    <a:schemeClr val="dk1">
                      <a:alpha val="40000"/>
                    </a:schemeClr>
                  </a:outerShdw>
                </a:effectLst>
              </a:rPr>
              <a:t>caratteristiche</a:t>
            </a:r>
          </a:p>
        </p:txBody>
      </p:sp>
      <p:sp>
        <p:nvSpPr>
          <p:cNvPr id="12" name="CasellaDiTesto 11"/>
          <p:cNvSpPr txBox="1"/>
          <p:nvPr/>
        </p:nvSpPr>
        <p:spPr>
          <a:xfrm rot="16200000">
            <a:off x="3419475" y="4660900"/>
            <a:ext cx="1282700" cy="368300"/>
          </a:xfrm>
          <a:prstGeom prst="rect">
            <a:avLst/>
          </a:prstGeom>
        </p:spPr>
        <p:style>
          <a:lnRef idx="0">
            <a:schemeClr val="dk1"/>
          </a:lnRef>
          <a:fillRef idx="3">
            <a:schemeClr val="dk1"/>
          </a:fillRef>
          <a:effectRef idx="3">
            <a:schemeClr val="dk1"/>
          </a:effectRef>
          <a:fontRef idx="minor">
            <a:schemeClr val="lt1"/>
          </a:fontRef>
        </p:style>
        <p:txBody>
          <a:bodyPr wrap="none">
            <a:spAutoFit/>
          </a:bodyPr>
          <a:lstStyle/>
          <a:p>
            <a:pPr fontAlgn="auto">
              <a:spcBef>
                <a:spcPts val="0"/>
              </a:spcBef>
              <a:spcAft>
                <a:spcPts val="0"/>
              </a:spcAft>
              <a:defRPr/>
            </a:pPr>
            <a:r>
              <a:rPr lang="it-IT" dirty="0">
                <a:ln w="0"/>
                <a:solidFill>
                  <a:schemeClr val="bg1"/>
                </a:solidFill>
                <a:effectLst>
                  <a:outerShdw blurRad="38100" dist="19050" dir="2700000" algn="tl" rotWithShape="0">
                    <a:schemeClr val="dk1">
                      <a:alpha val="40000"/>
                    </a:schemeClr>
                  </a:outerShdw>
                </a:effectLst>
              </a:rPr>
              <a:t>trasparenza</a:t>
            </a:r>
          </a:p>
        </p:txBody>
      </p:sp>
      <p:sp>
        <p:nvSpPr>
          <p:cNvPr id="13" name="CasellaDiTesto 12"/>
          <p:cNvSpPr txBox="1"/>
          <p:nvPr/>
        </p:nvSpPr>
        <p:spPr>
          <a:xfrm>
            <a:off x="4960938" y="5788025"/>
            <a:ext cx="893762" cy="369888"/>
          </a:xfrm>
          <a:prstGeom prst="rect">
            <a:avLst/>
          </a:prstGeom>
        </p:spPr>
        <p:style>
          <a:lnRef idx="0">
            <a:schemeClr val="dk1"/>
          </a:lnRef>
          <a:fillRef idx="3">
            <a:schemeClr val="dk1"/>
          </a:fillRef>
          <a:effectRef idx="3">
            <a:schemeClr val="dk1"/>
          </a:effectRef>
          <a:fontRef idx="minor">
            <a:schemeClr val="lt1"/>
          </a:fontRef>
        </p:style>
        <p:txBody>
          <a:bodyPr wrap="none">
            <a:spAutoFit/>
          </a:bodyPr>
          <a:lstStyle/>
          <a:p>
            <a:pPr fontAlgn="auto">
              <a:spcBef>
                <a:spcPts val="0"/>
              </a:spcBef>
              <a:spcAft>
                <a:spcPts val="0"/>
              </a:spcAft>
              <a:defRPr/>
            </a:pPr>
            <a:r>
              <a:rPr lang="it-IT" dirty="0">
                <a:ln w="0"/>
                <a:solidFill>
                  <a:schemeClr val="bg1"/>
                </a:solidFill>
                <a:effectLst>
                  <a:outerShdw blurRad="38100" dist="19050" dir="2700000" algn="tl" rotWithShape="0">
                    <a:schemeClr val="dk1">
                      <a:alpha val="40000"/>
                    </a:schemeClr>
                  </a:outerShdw>
                </a:effectLst>
              </a:rPr>
              <a:t>fiscalità</a:t>
            </a:r>
          </a:p>
        </p:txBody>
      </p:sp>
      <p:sp>
        <p:nvSpPr>
          <p:cNvPr id="14" name="CasellaDiTesto 13"/>
          <p:cNvSpPr txBox="1"/>
          <p:nvPr/>
        </p:nvSpPr>
        <p:spPr>
          <a:xfrm rot="5400000">
            <a:off x="6126163" y="4632325"/>
            <a:ext cx="1100138" cy="369887"/>
          </a:xfrm>
          <a:prstGeom prst="rect">
            <a:avLst/>
          </a:prstGeom>
        </p:spPr>
        <p:style>
          <a:lnRef idx="0">
            <a:schemeClr val="dk1"/>
          </a:lnRef>
          <a:fillRef idx="3">
            <a:schemeClr val="dk1"/>
          </a:fillRef>
          <a:effectRef idx="3">
            <a:schemeClr val="dk1"/>
          </a:effectRef>
          <a:fontRef idx="minor">
            <a:schemeClr val="lt1"/>
          </a:fontRef>
        </p:style>
        <p:txBody>
          <a:bodyPr wrap="none">
            <a:spAutoFit/>
          </a:bodyPr>
          <a:lstStyle/>
          <a:p>
            <a:pPr fontAlgn="auto">
              <a:spcBef>
                <a:spcPts val="0"/>
              </a:spcBef>
              <a:spcAft>
                <a:spcPts val="0"/>
              </a:spcAft>
              <a:defRPr/>
            </a:pPr>
            <a:r>
              <a:rPr lang="it-IT" dirty="0">
                <a:ln w="0"/>
                <a:solidFill>
                  <a:schemeClr val="bg1"/>
                </a:solidFill>
                <a:effectLst>
                  <a:outerShdw blurRad="38100" dist="19050" dir="2700000" algn="tl" rotWithShape="0">
                    <a:schemeClr val="dk1">
                      <a:alpha val="40000"/>
                    </a:schemeClr>
                  </a:outerShdw>
                </a:effectLst>
              </a:rPr>
              <a:t>strumenti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13"/>
          <p:cNvSpPr/>
          <p:nvPr/>
        </p:nvSpPr>
        <p:spPr>
          <a:xfrm>
            <a:off x="4875213" y="3224213"/>
            <a:ext cx="2652712" cy="3471862"/>
          </a:xfrm>
          <a:prstGeom prst="rect">
            <a:avLst/>
          </a:prstGeom>
          <a:solidFill>
            <a:srgbClr val="FFFF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Rettangolo 12"/>
          <p:cNvSpPr/>
          <p:nvPr/>
        </p:nvSpPr>
        <p:spPr>
          <a:xfrm>
            <a:off x="4867275" y="3205163"/>
            <a:ext cx="6486525" cy="1746250"/>
          </a:xfrm>
          <a:prstGeom prst="rect">
            <a:avLst/>
          </a:prstGeom>
          <a:solidFill>
            <a:srgbClr val="CCFF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2" name="Rettangolo 11"/>
          <p:cNvSpPr/>
          <p:nvPr/>
        </p:nvSpPr>
        <p:spPr>
          <a:xfrm>
            <a:off x="4867275" y="1690688"/>
            <a:ext cx="2667000" cy="3254375"/>
          </a:xfrm>
          <a:prstGeom prst="rect">
            <a:avLst/>
          </a:prstGeom>
          <a:solidFill>
            <a:srgbClr val="CCEC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Rettangolo 10"/>
          <p:cNvSpPr/>
          <p:nvPr/>
        </p:nvSpPr>
        <p:spPr>
          <a:xfrm>
            <a:off x="1068388" y="3205163"/>
            <a:ext cx="6486525" cy="1765300"/>
          </a:xfrm>
          <a:prstGeom prst="rect">
            <a:avLst/>
          </a:prstGeom>
          <a:solidFill>
            <a:srgbClr val="FF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 name="Titolo 1"/>
          <p:cNvSpPr>
            <a:spLocks noGrp="1"/>
          </p:cNvSpPr>
          <p:nvPr>
            <p:ph type="title"/>
          </p:nvPr>
        </p:nvSpPr>
        <p:spPr/>
        <p:txBody>
          <a:bodyPr rtlCol="0">
            <a:normAutofit/>
          </a:bodyPr>
          <a:lstStyle/>
          <a:p>
            <a:pPr fontAlgn="auto">
              <a:spcAft>
                <a:spcPts val="0"/>
              </a:spcAft>
              <a:defRPr/>
            </a:pPr>
            <a:r>
              <a:rPr lang="it-IT" dirty="0"/>
              <a:t>Come si definisce il terzo settore</a:t>
            </a:r>
          </a:p>
        </p:txBody>
      </p:sp>
      <p:sp>
        <p:nvSpPr>
          <p:cNvPr id="4" name="Rettangolo 3"/>
          <p:cNvSpPr/>
          <p:nvPr/>
        </p:nvSpPr>
        <p:spPr>
          <a:xfrm>
            <a:off x="1042988" y="3205163"/>
            <a:ext cx="10310812" cy="1792287"/>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5" name="Rettangolo 4"/>
          <p:cNvSpPr/>
          <p:nvPr/>
        </p:nvSpPr>
        <p:spPr>
          <a:xfrm>
            <a:off x="4867275" y="1690688"/>
            <a:ext cx="2687638" cy="5005387"/>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6392" name="CasellaDiTesto 5"/>
          <p:cNvSpPr txBox="1">
            <a:spLocks noChangeArrowheads="1"/>
          </p:cNvSpPr>
          <p:nvPr/>
        </p:nvSpPr>
        <p:spPr bwMode="auto">
          <a:xfrm>
            <a:off x="1068388" y="3500438"/>
            <a:ext cx="3679825" cy="1200150"/>
          </a:xfrm>
          <a:prstGeom prst="rect">
            <a:avLst/>
          </a:prstGeom>
          <a:noFill/>
          <a:ln w="9525">
            <a:noFill/>
            <a:miter lim="800000"/>
            <a:headEnd/>
            <a:tailEnd/>
          </a:ln>
        </p:spPr>
        <p:txBody>
          <a:bodyPr>
            <a:spAutoFit/>
          </a:bodyPr>
          <a:lstStyle/>
          <a:p>
            <a:r>
              <a:rPr lang="it-IT" b="1">
                <a:solidFill>
                  <a:srgbClr val="7030A0"/>
                </a:solidFill>
                <a:latin typeface="Calibri" pitchFamily="34" charset="0"/>
              </a:rPr>
              <a:t>Assenza di lucro</a:t>
            </a:r>
            <a:r>
              <a:rPr lang="it-IT">
                <a:latin typeface="Calibri" pitchFamily="34" charset="0"/>
              </a:rPr>
              <a:t>: nessun utile per i soci (salvo, limitatamente, per le imprese sociali), riserve indisponibili, tetti alle retribuzioni</a:t>
            </a:r>
          </a:p>
        </p:txBody>
      </p:sp>
      <p:sp>
        <p:nvSpPr>
          <p:cNvPr id="16393" name="CasellaDiTesto 6"/>
          <p:cNvSpPr txBox="1">
            <a:spLocks noChangeArrowheads="1"/>
          </p:cNvSpPr>
          <p:nvPr/>
        </p:nvSpPr>
        <p:spPr bwMode="auto">
          <a:xfrm>
            <a:off x="4994275" y="1816100"/>
            <a:ext cx="2413000" cy="1476375"/>
          </a:xfrm>
          <a:prstGeom prst="rect">
            <a:avLst/>
          </a:prstGeom>
          <a:noFill/>
          <a:ln w="9525">
            <a:noFill/>
            <a:miter lim="800000"/>
            <a:headEnd/>
            <a:tailEnd/>
          </a:ln>
        </p:spPr>
        <p:txBody>
          <a:bodyPr>
            <a:spAutoFit/>
          </a:bodyPr>
          <a:lstStyle/>
          <a:p>
            <a:r>
              <a:rPr lang="it-IT" b="1">
                <a:solidFill>
                  <a:srgbClr val="002060"/>
                </a:solidFill>
                <a:latin typeface="Calibri" pitchFamily="34" charset="0"/>
              </a:rPr>
              <a:t>Finalità civica e solidaristica e di utilità sociale</a:t>
            </a:r>
            <a:r>
              <a:rPr lang="it-IT">
                <a:solidFill>
                  <a:srgbClr val="002060"/>
                </a:solidFill>
                <a:latin typeface="Calibri" pitchFamily="34" charset="0"/>
              </a:rPr>
              <a:t> </a:t>
            </a:r>
            <a:r>
              <a:rPr lang="it-IT">
                <a:latin typeface="Calibri" pitchFamily="34" charset="0"/>
              </a:rPr>
              <a:t>negli statuti e atti costitutivi (non occasionale)</a:t>
            </a:r>
          </a:p>
        </p:txBody>
      </p:sp>
      <p:sp>
        <p:nvSpPr>
          <p:cNvPr id="8" name="CasellaDiTesto 7"/>
          <p:cNvSpPr txBox="1"/>
          <p:nvPr/>
        </p:nvSpPr>
        <p:spPr>
          <a:xfrm>
            <a:off x="7675563" y="3243263"/>
            <a:ext cx="3536950" cy="1476375"/>
          </a:xfrm>
          <a:prstGeom prst="rect">
            <a:avLst/>
          </a:prstGeom>
          <a:noFill/>
        </p:spPr>
        <p:txBody>
          <a:bodyPr>
            <a:spAutoFit/>
          </a:bodyPr>
          <a:lstStyle/>
          <a:p>
            <a:pPr fontAlgn="auto">
              <a:spcBef>
                <a:spcPts val="0"/>
              </a:spcBef>
              <a:spcAft>
                <a:spcPts val="0"/>
              </a:spcAft>
              <a:defRPr/>
            </a:pPr>
            <a:r>
              <a:rPr lang="it-IT" b="1" dirty="0">
                <a:solidFill>
                  <a:schemeClr val="accent6">
                    <a:lumMod val="75000"/>
                  </a:schemeClr>
                </a:solidFill>
                <a:latin typeface="+mn-lt"/>
                <a:cs typeface="+mn-cs"/>
              </a:rPr>
              <a:t>Attività di interesse generale: </a:t>
            </a:r>
            <a:r>
              <a:rPr lang="it-IT" dirty="0">
                <a:latin typeface="+mn-lt"/>
                <a:cs typeface="+mn-cs"/>
              </a:rPr>
              <a:t>elenco unico dei possibili campi di attività, anche prevedendo che in alcune attività operino solo alcuni dei diversi soggetti del Terzo settore</a:t>
            </a:r>
          </a:p>
        </p:txBody>
      </p:sp>
      <p:sp>
        <p:nvSpPr>
          <p:cNvPr id="9" name="CasellaDiTesto 8"/>
          <p:cNvSpPr txBox="1"/>
          <p:nvPr/>
        </p:nvSpPr>
        <p:spPr>
          <a:xfrm>
            <a:off x="4994275" y="4970463"/>
            <a:ext cx="2413000" cy="1754187"/>
          </a:xfrm>
          <a:prstGeom prst="rect">
            <a:avLst/>
          </a:prstGeom>
          <a:noFill/>
        </p:spPr>
        <p:txBody>
          <a:bodyPr>
            <a:spAutoFit/>
          </a:bodyPr>
          <a:lstStyle/>
          <a:p>
            <a:pPr fontAlgn="auto">
              <a:spcBef>
                <a:spcPts val="0"/>
              </a:spcBef>
              <a:spcAft>
                <a:spcPts val="0"/>
              </a:spcAft>
              <a:defRPr/>
            </a:pPr>
            <a:r>
              <a:rPr lang="it-IT" b="1" dirty="0">
                <a:solidFill>
                  <a:schemeClr val="accent2">
                    <a:lumMod val="75000"/>
                  </a:schemeClr>
                </a:solidFill>
                <a:latin typeface="+mn-lt"/>
                <a:cs typeface="+mn-cs"/>
              </a:rPr>
              <a:t>Favorire l’accesso per i beneficiari</a:t>
            </a:r>
            <a:r>
              <a:rPr lang="it-IT" dirty="0">
                <a:latin typeface="Arial" panose="020B0604020202020204" pitchFamily="34" charset="0"/>
                <a:ea typeface="Calibri" panose="020F0502020204030204" pitchFamily="34" charset="0"/>
                <a:cs typeface="+mn-cs"/>
              </a:rPr>
              <a:t>, al fine di escludere discriminazioni su base economica o di altro genere</a:t>
            </a:r>
            <a:endParaRPr lang="it-IT" dirty="0">
              <a:latin typeface="+mn-lt"/>
              <a:cs typeface="+mn-cs"/>
            </a:endParaRPr>
          </a:p>
        </p:txBody>
      </p:sp>
      <p:sp>
        <p:nvSpPr>
          <p:cNvPr id="10" name="CasellaDiTesto 9"/>
          <p:cNvSpPr txBox="1"/>
          <p:nvPr/>
        </p:nvSpPr>
        <p:spPr>
          <a:xfrm>
            <a:off x="4994565" y="3223781"/>
            <a:ext cx="2228367" cy="1754326"/>
          </a:xfrm>
          <a:prstGeom prst="rect">
            <a:avLst/>
          </a:prstGeom>
          <a:noFill/>
        </p:spPr>
        <p:txBody>
          <a:bodyPr wrap="none">
            <a:spAutoFit/>
          </a:bodyPr>
          <a:lstStyle/>
          <a:p>
            <a:pPr algn="ctr" fontAlgn="auto">
              <a:spcBef>
                <a:spcPts val="0"/>
              </a:spcBef>
              <a:spcAft>
                <a:spcPts val="0"/>
              </a:spcAft>
              <a:defRPr/>
            </a:pPr>
            <a:r>
              <a:rPr lang="it-IT" sz="5400" b="1" dirty="0">
                <a:ln w="6600">
                  <a:solidFill>
                    <a:schemeClr val="accent2"/>
                  </a:solidFill>
                  <a:prstDash val="solid"/>
                </a:ln>
                <a:solidFill>
                  <a:srgbClr val="FFFFFF"/>
                </a:solidFill>
                <a:effectLst>
                  <a:outerShdw dist="38100" dir="2700000" algn="tl" rotWithShape="0">
                    <a:schemeClr val="accent2"/>
                  </a:outerShdw>
                </a:effectLst>
                <a:latin typeface="+mn-lt"/>
                <a:cs typeface="+mn-cs"/>
              </a:rPr>
              <a:t>Terzo</a:t>
            </a:r>
          </a:p>
          <a:p>
            <a:pPr algn="ctr" fontAlgn="auto">
              <a:spcBef>
                <a:spcPts val="0"/>
              </a:spcBef>
              <a:spcAft>
                <a:spcPts val="0"/>
              </a:spcAft>
              <a:defRPr/>
            </a:pPr>
            <a:r>
              <a:rPr lang="it-IT" sz="5400" b="1" dirty="0">
                <a:ln w="6600">
                  <a:solidFill>
                    <a:schemeClr val="accent2"/>
                  </a:solidFill>
                  <a:prstDash val="solid"/>
                </a:ln>
                <a:solidFill>
                  <a:srgbClr val="FFFFFF"/>
                </a:solidFill>
                <a:effectLst>
                  <a:outerShdw dist="38100" dir="2700000" algn="tl" rotWithShape="0">
                    <a:schemeClr val="accent2"/>
                  </a:outerShdw>
                </a:effectLst>
                <a:latin typeface="+mn-lt"/>
                <a:cs typeface="+mn-cs"/>
              </a:rPr>
              <a:t>settore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Associazioni e fondazioni</a:t>
            </a:r>
          </a:p>
        </p:txBody>
      </p:sp>
      <p:graphicFrame>
        <p:nvGraphicFramePr>
          <p:cNvPr id="4" name="Diagramma 3"/>
          <p:cNvGraphicFramePr/>
          <p:nvPr/>
        </p:nvGraphicFramePr>
        <p:xfrm>
          <a:off x="0" y="3556839"/>
          <a:ext cx="3436293" cy="3245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a 4"/>
          <p:cNvGraphicFramePr/>
          <p:nvPr/>
        </p:nvGraphicFramePr>
        <p:xfrm>
          <a:off x="485299" y="1690688"/>
          <a:ext cx="11474513" cy="14938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ma 5"/>
          <p:cNvGraphicFramePr/>
          <p:nvPr/>
        </p:nvGraphicFramePr>
        <p:xfrm>
          <a:off x="6096000" y="4068445"/>
          <a:ext cx="5998424" cy="273414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nvGrpSpPr>
          <p:cNvPr id="17413" name="Gruppo 6"/>
          <p:cNvGrpSpPr>
            <a:grpSpLocks/>
          </p:cNvGrpSpPr>
          <p:nvPr/>
        </p:nvGrpSpPr>
        <p:grpSpPr bwMode="auto">
          <a:xfrm rot="5400000">
            <a:off x="10026650" y="3494088"/>
            <a:ext cx="1119188" cy="747712"/>
            <a:chOff x="7545836" y="612219"/>
            <a:chExt cx="639031" cy="747546"/>
          </a:xfrm>
        </p:grpSpPr>
        <p:sp>
          <p:nvSpPr>
            <p:cNvPr id="8" name="Freccia a destra 7"/>
            <p:cNvSpPr/>
            <p:nvPr/>
          </p:nvSpPr>
          <p:spPr>
            <a:xfrm>
              <a:off x="7545836" y="612219"/>
              <a:ext cx="639031" cy="74754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Freccia a destra 4"/>
            <p:cNvSpPr/>
            <p:nvPr/>
          </p:nvSpPr>
          <p:spPr>
            <a:xfrm>
              <a:off x="7545836" y="761411"/>
              <a:ext cx="447775" cy="449162"/>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711200" fontAlgn="auto">
                <a:lnSpc>
                  <a:spcPct val="90000"/>
                </a:lnSpc>
                <a:spcAft>
                  <a:spcPct val="35000"/>
                </a:spcAft>
                <a:defRPr/>
              </a:pPr>
              <a:endParaRPr lang="it-IT" sz="1600"/>
            </a:p>
          </p:txBody>
        </p:sp>
      </p:grpSp>
      <p:sp>
        <p:nvSpPr>
          <p:cNvPr id="10" name="CasellaDiTesto 9"/>
          <p:cNvSpPr txBox="1"/>
          <p:nvPr/>
        </p:nvSpPr>
        <p:spPr>
          <a:xfrm>
            <a:off x="3751263" y="4090988"/>
            <a:ext cx="2344737" cy="2586037"/>
          </a:xfrm>
          <a:prstGeom prst="rect">
            <a:avLst/>
          </a:prstGeom>
          <a:noFill/>
        </p:spPr>
        <p:txBody>
          <a:bodyPr>
            <a:spAutoFit/>
          </a:bodyPr>
          <a:lstStyle/>
          <a:p>
            <a:pPr fontAlgn="auto">
              <a:spcBef>
                <a:spcPts val="0"/>
              </a:spcBef>
              <a:spcAft>
                <a:spcPts val="0"/>
              </a:spcAft>
              <a:defRPr/>
            </a:pPr>
            <a:r>
              <a:rPr lang="it-IT" b="1" dirty="0">
                <a:solidFill>
                  <a:srgbClr val="FF0000"/>
                </a:solidFill>
                <a:latin typeface="+mn-lt"/>
                <a:cs typeface="+mn-cs"/>
              </a:rPr>
              <a:t>E anche</a:t>
            </a:r>
            <a:r>
              <a:rPr lang="it-IT" dirty="0">
                <a:latin typeface="+mn-lt"/>
                <a:cs typeface="+mn-cs"/>
              </a:rPr>
              <a:t>:</a:t>
            </a:r>
          </a:p>
          <a:p>
            <a:pPr marL="285750" indent="-285750" fontAlgn="auto">
              <a:spcBef>
                <a:spcPts val="0"/>
              </a:spcBef>
              <a:spcAft>
                <a:spcPts val="0"/>
              </a:spcAft>
              <a:buFont typeface="Arial" panose="020B0604020202020204" pitchFamily="34" charset="0"/>
              <a:buChar char="•"/>
              <a:defRPr/>
            </a:pPr>
            <a:r>
              <a:rPr lang="it-IT" dirty="0">
                <a:latin typeface="+mn-lt"/>
                <a:cs typeface="+mn-cs"/>
              </a:rPr>
              <a:t>Più facili le fusioni e le trasformazioni</a:t>
            </a:r>
          </a:p>
          <a:p>
            <a:pPr marL="285750" indent="-285750" fontAlgn="auto">
              <a:spcBef>
                <a:spcPts val="0"/>
              </a:spcBef>
              <a:spcAft>
                <a:spcPts val="0"/>
              </a:spcAft>
              <a:buFont typeface="Arial" panose="020B0604020202020204" pitchFamily="34" charset="0"/>
              <a:buChar char="•"/>
              <a:defRPr/>
            </a:pPr>
            <a:r>
              <a:rPr lang="it-IT" dirty="0">
                <a:latin typeface="+mn-lt"/>
                <a:cs typeface="+mn-cs"/>
              </a:rPr>
              <a:t>Semplificazioni per i piccoli enti</a:t>
            </a:r>
          </a:p>
          <a:p>
            <a:pPr marL="285750" indent="-285750" fontAlgn="auto">
              <a:spcBef>
                <a:spcPts val="0"/>
              </a:spcBef>
              <a:spcAft>
                <a:spcPts val="0"/>
              </a:spcAft>
              <a:buFont typeface="Arial" panose="020B0604020202020204" pitchFamily="34" charset="0"/>
              <a:buChar char="•"/>
              <a:defRPr/>
            </a:pPr>
            <a:r>
              <a:rPr lang="it-IT" dirty="0">
                <a:latin typeface="+mn-lt"/>
                <a:cs typeface="+mn-cs"/>
              </a:rPr>
              <a:t>Maggiori controlli per chi ha dimensioni più grandi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Volontariato</a:t>
            </a:r>
          </a:p>
        </p:txBody>
      </p:sp>
      <p:sp>
        <p:nvSpPr>
          <p:cNvPr id="3" name="Segnaposto contenuto 2"/>
          <p:cNvSpPr>
            <a:spLocks noGrp="1"/>
          </p:cNvSpPr>
          <p:nvPr>
            <p:ph idx="1"/>
          </p:nvPr>
        </p:nvSpPr>
        <p:spPr>
          <a:xfrm>
            <a:off x="838200" y="1825625"/>
            <a:ext cx="10836275" cy="4916488"/>
          </a:xfrm>
        </p:spPr>
        <p:txBody>
          <a:bodyPr rtlCol="0">
            <a:normAutofit fontScale="92500"/>
          </a:bodyPr>
          <a:lstStyle/>
          <a:p>
            <a:pPr fontAlgn="auto">
              <a:spcAft>
                <a:spcPts val="0"/>
              </a:spcAft>
              <a:buFont typeface="Arial" panose="020B0604020202020204" pitchFamily="34" charset="0"/>
              <a:buChar char="•"/>
              <a:defRPr/>
            </a:pPr>
            <a:r>
              <a:rPr lang="it-IT" dirty="0"/>
              <a:t>Riconosciuti e favoriti lo status di volontario e le organizzazioni di volontariato</a:t>
            </a:r>
          </a:p>
          <a:p>
            <a:pPr fontAlgn="auto">
              <a:spcAft>
                <a:spcPts val="0"/>
              </a:spcAft>
              <a:buFont typeface="Arial" panose="020B0604020202020204" pitchFamily="34" charset="0"/>
              <a:buChar char="•"/>
              <a:defRPr/>
            </a:pPr>
            <a:r>
              <a:rPr lang="it-IT" dirty="0"/>
              <a:t>Promossi programmi per sensibilizzare i giovani nelle scuole</a:t>
            </a:r>
          </a:p>
          <a:p>
            <a:pPr fontAlgn="auto">
              <a:spcAft>
                <a:spcPts val="0"/>
              </a:spcAft>
              <a:buFont typeface="Arial" panose="020B0604020202020204" pitchFamily="34" charset="0"/>
              <a:buChar char="•"/>
              <a:defRPr/>
            </a:pPr>
            <a:r>
              <a:rPr lang="it-IT" dirty="0"/>
              <a:t>Riforma dei CSV:</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i CSV sono costituiti solo da soggetti del Libro primo del codice civile;</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promuovono e sostengono il volontariato in tutti gli enti di terzo settore;</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accreditamento dei CSV da parte dei CO.GE. (comitati di gestione)</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introdotto il “principio della porta aperta”, che garantisce una maggiore democraticità;</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forme di incompatibilità nei ruoli apicali con altri incarichi;</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i CSV non possono elargire denaro o beni, per riaffermare il loro ruolo proprio nell’erogazioni di servizi;</a:t>
            </a:r>
          </a:p>
          <a:p>
            <a:pPr marL="742950" lvl="1" indent="-285750" fontAlgn="auto">
              <a:spcAft>
                <a:spcPts val="0"/>
              </a:spcAft>
              <a:buFont typeface="Arial" panose="020B0604020202020204" pitchFamily="34" charset="0"/>
              <a:buChar char="•"/>
              <a:defRPr/>
            </a:pPr>
            <a:r>
              <a:rPr lang="it-IT" dirty="0">
                <a:cs typeface="Arial" panose="020B0604020202020204" pitchFamily="34" charset="0"/>
              </a:rPr>
              <a:t>costi di funzionamento dei CO.GE. a carico del fondo complessivo, salvo gli eventuali emolumenti degli amministratori, che restano a carico della fondazioni bancarie</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Reti associative di secondo livello e </a:t>
            </a:r>
            <a:br>
              <a:rPr lang="it-IT" dirty="0"/>
            </a:br>
            <a:r>
              <a:rPr lang="it-IT" dirty="0"/>
              <a:t>Consiglio nazionale del terzo settore</a:t>
            </a:r>
          </a:p>
        </p:txBody>
      </p:sp>
      <p:sp>
        <p:nvSpPr>
          <p:cNvPr id="19458" name="Segnaposto contenuto 2"/>
          <p:cNvSpPr>
            <a:spLocks noGrp="1"/>
          </p:cNvSpPr>
          <p:nvPr>
            <p:ph idx="1"/>
          </p:nvPr>
        </p:nvSpPr>
        <p:spPr>
          <a:xfrm>
            <a:off x="838200" y="2124075"/>
            <a:ext cx="9590088" cy="4052888"/>
          </a:xfrm>
        </p:spPr>
        <p:txBody>
          <a:bodyPr/>
          <a:lstStyle/>
          <a:p>
            <a:r>
              <a:rPr lang="it-IT" sz="2400" smtClean="0">
                <a:solidFill>
                  <a:srgbClr val="000000"/>
                </a:solidFill>
              </a:rPr>
              <a:t>Valorizzate le reti associative di secondo livello intese quali organizzazioni che associano enti del Terzo settore, anche allo scopo di accrescere la loro rappresentatività presso i soggetti istituzionali</a:t>
            </a:r>
          </a:p>
          <a:p>
            <a:r>
              <a:rPr lang="it-IT" sz="2400" smtClean="0">
                <a:solidFill>
                  <a:srgbClr val="000000"/>
                </a:solidFill>
              </a:rPr>
              <a:t>Previste forme e modalità di coinvolgimento delle stesse nelle attività di controllo nei confronti degli associati sulla base di procedure di accreditamento (modello delle revisioni nel mondo cooperativo)</a:t>
            </a:r>
          </a:p>
          <a:p>
            <a:r>
              <a:rPr lang="it-IT" sz="2400" smtClean="0"/>
              <a:t>Istituito il Consiglio Nazionale del Terzo Settore, </a:t>
            </a:r>
            <a:r>
              <a:rPr lang="it-IT" sz="2400" smtClean="0">
                <a:solidFill>
                  <a:srgbClr val="000000"/>
                </a:solidFill>
              </a:rPr>
              <a:t>luogo specifico di consultazione permanente di rilievo istituzionale, ferma restando l’autonomia e l’importanza delle forme di rappresentanza del terzo settore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Impresa sociale</a:t>
            </a:r>
          </a:p>
        </p:txBody>
      </p:sp>
      <p:sp>
        <p:nvSpPr>
          <p:cNvPr id="20482" name="Segnaposto contenuto 2"/>
          <p:cNvSpPr>
            <a:spLocks noGrp="1"/>
          </p:cNvSpPr>
          <p:nvPr>
            <p:ph idx="1"/>
          </p:nvPr>
        </p:nvSpPr>
        <p:spPr>
          <a:xfrm>
            <a:off x="838200" y="1825625"/>
            <a:ext cx="10623550" cy="4351338"/>
          </a:xfrm>
        </p:spPr>
        <p:txBody>
          <a:bodyPr/>
          <a:lstStyle/>
          <a:p>
            <a:r>
              <a:rPr lang="it-IT" smtClean="0"/>
              <a:t>Rientra in modo chiaro tra gli enti di terzo settore =&gt; salvo quanto esplicitamente specificato, </a:t>
            </a:r>
            <a:r>
              <a:rPr lang="it-IT" b="1" smtClean="0">
                <a:solidFill>
                  <a:srgbClr val="FF0000"/>
                </a:solidFill>
              </a:rPr>
              <a:t>condivide elementi costitutivi,  ruolo, vincoli e opportunità del Terzo settore</a:t>
            </a:r>
          </a:p>
          <a:p>
            <a:r>
              <a:rPr lang="it-IT" smtClean="0"/>
              <a:t>Distribuzione degli utili non superiore a quanto previsto per le cooperative a mutualità prevalente, no alla distribuzione di riserve =&gt; </a:t>
            </a:r>
            <a:r>
              <a:rPr lang="it-IT" b="1" smtClean="0">
                <a:solidFill>
                  <a:srgbClr val="FF0000"/>
                </a:solidFill>
              </a:rPr>
              <a:t>resta lo spirito non profit, ma rimossi vincoli eccessivi attuali</a:t>
            </a:r>
          </a:p>
          <a:p>
            <a:r>
              <a:rPr lang="it-IT" smtClean="0"/>
              <a:t>Sempre tenuta al deposito del bilancio (anche se non lo fosse già da un punto di vista civilistico) =&gt; </a:t>
            </a:r>
            <a:r>
              <a:rPr lang="it-IT" b="1" smtClean="0">
                <a:solidFill>
                  <a:srgbClr val="FF0000"/>
                </a:solidFill>
              </a:rPr>
              <a:t>maggiore trasparenza</a:t>
            </a:r>
          </a:p>
          <a:p>
            <a:r>
              <a:rPr lang="it-IT" smtClean="0"/>
              <a:t>Imprese for profit e PA possono essere parte degli organi amministrativi (oggi non era così) =&gt; </a:t>
            </a:r>
            <a:r>
              <a:rPr lang="it-IT" b="1" smtClean="0">
                <a:solidFill>
                  <a:srgbClr val="FF0000"/>
                </a:solidFill>
              </a:rPr>
              <a:t>contaminazione / ibridazione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dirty="0"/>
              <a:t>E ancora, sull’impresa sociale</a:t>
            </a:r>
          </a:p>
        </p:txBody>
      </p:sp>
      <p:sp>
        <p:nvSpPr>
          <p:cNvPr id="21506" name="Segnaposto contenuto 2"/>
          <p:cNvSpPr>
            <a:spLocks noGrp="1"/>
          </p:cNvSpPr>
          <p:nvPr>
            <p:ph idx="1"/>
          </p:nvPr>
        </p:nvSpPr>
        <p:spPr>
          <a:xfrm>
            <a:off x="838200" y="2157413"/>
            <a:ext cx="10515600" cy="4019550"/>
          </a:xfrm>
        </p:spPr>
        <p:txBody>
          <a:bodyPr/>
          <a:lstStyle/>
          <a:p>
            <a:r>
              <a:rPr lang="it-IT" smtClean="0"/>
              <a:t>Settori di attività propri, individuati tra quelli che caratterizzano tutto il terzo settore</a:t>
            </a:r>
            <a:endParaRPr lang="it-IT" b="1" smtClean="0">
              <a:solidFill>
                <a:srgbClr val="FF0000"/>
              </a:solidFill>
            </a:endParaRPr>
          </a:p>
          <a:p>
            <a:r>
              <a:rPr lang="it-IT" smtClean="0"/>
              <a:t>Cooperative sociali e consorzi sono imprese sociali di diritto</a:t>
            </a:r>
            <a:endParaRPr lang="it-IT" b="1" smtClean="0">
              <a:solidFill>
                <a:srgbClr val="FF0000"/>
              </a:solidFill>
            </a:endParaRPr>
          </a:p>
          <a:p>
            <a:r>
              <a:rPr lang="it-IT" smtClean="0"/>
              <a:t>Trasparenza e limiti nella remunerazione degli amministratori</a:t>
            </a:r>
            <a:endParaRPr lang="it-IT" b="1" smtClean="0">
              <a:solidFill>
                <a:srgbClr val="FF0000"/>
              </a:solidFill>
            </a:endParaRPr>
          </a:p>
          <a:p>
            <a:r>
              <a:rPr lang="it-IT" smtClean="0"/>
              <a:t>Ampliamento delle categorie dei lavoratori svantaggiati, senza trascurare specifiche tutele per «i più svantaggiati tra gli svantaggiati»</a:t>
            </a:r>
            <a:endParaRPr lang="it-IT" b="1" smtClean="0">
              <a:solidFill>
                <a:srgbClr val="FF0000"/>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1043</Words>
  <Application>Microsoft Office PowerPoint</Application>
  <PresentationFormat>Personalizzato</PresentationFormat>
  <Paragraphs>76</Paragraphs>
  <Slides>14</Slides>
  <Notes>0</Notes>
  <HiddenSlides>0</HiddenSlides>
  <MMClips>0</MMClips>
  <ScaleCrop>false</ScaleCrop>
  <HeadingPairs>
    <vt:vector size="6" baseType="variant">
      <vt:variant>
        <vt:lpstr>Caratteri utilizzati</vt:lpstr>
      </vt:variant>
      <vt:variant>
        <vt:i4>3</vt:i4>
      </vt:variant>
      <vt:variant>
        <vt:lpstr>Modello struttura</vt:lpstr>
      </vt:variant>
      <vt:variant>
        <vt:i4>2</vt:i4>
      </vt:variant>
      <vt:variant>
        <vt:lpstr>Titoli diapositive</vt:lpstr>
      </vt:variant>
      <vt:variant>
        <vt:i4>14</vt:i4>
      </vt:variant>
    </vt:vector>
  </HeadingPairs>
  <TitlesOfParts>
    <vt:vector size="19" baseType="lpstr">
      <vt:lpstr>Calibri</vt:lpstr>
      <vt:lpstr>Arial</vt:lpstr>
      <vt:lpstr>Calibri Light</vt:lpstr>
      <vt:lpstr>Tema di Office</vt:lpstr>
      <vt:lpstr>Tema di Office</vt:lpstr>
      <vt:lpstr>La legge di  riforma del Terzo settore</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Marocchi</dc:creator>
  <cp:lastModifiedBy>lodic</cp:lastModifiedBy>
  <cp:revision>37</cp:revision>
  <dcterms:created xsi:type="dcterms:W3CDTF">2016-03-27T20:00:16Z</dcterms:created>
  <dcterms:modified xsi:type="dcterms:W3CDTF">2016-06-28T18:15:54Z</dcterms:modified>
</cp:coreProperties>
</file>